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323" r:id="rId3"/>
    <p:sldId id="283" r:id="rId4"/>
    <p:sldId id="257" r:id="rId5"/>
    <p:sldId id="282" r:id="rId6"/>
    <p:sldId id="258" r:id="rId7"/>
    <p:sldId id="259" r:id="rId8"/>
    <p:sldId id="260" r:id="rId9"/>
    <p:sldId id="261" r:id="rId10"/>
    <p:sldId id="290" r:id="rId11"/>
    <p:sldId id="291" r:id="rId12"/>
    <p:sldId id="284" r:id="rId13"/>
    <p:sldId id="289" r:id="rId14"/>
    <p:sldId id="285" r:id="rId15"/>
    <p:sldId id="286" r:id="rId16"/>
    <p:sldId id="287" r:id="rId17"/>
    <p:sldId id="288" r:id="rId18"/>
    <p:sldId id="293" r:id="rId19"/>
    <p:sldId id="292" r:id="rId20"/>
    <p:sldId id="295" r:id="rId21"/>
    <p:sldId id="294" r:id="rId22"/>
    <p:sldId id="296" r:id="rId23"/>
    <p:sldId id="297" r:id="rId24"/>
    <p:sldId id="262" r:id="rId25"/>
    <p:sldId id="263" r:id="rId26"/>
    <p:sldId id="264" r:id="rId27"/>
    <p:sldId id="265" r:id="rId28"/>
    <p:sldId id="266" r:id="rId29"/>
    <p:sldId id="267" r:id="rId30"/>
    <p:sldId id="268" r:id="rId31"/>
    <p:sldId id="269" r:id="rId32"/>
    <p:sldId id="270" r:id="rId33"/>
    <p:sldId id="271" r:id="rId34"/>
    <p:sldId id="272" r:id="rId35"/>
    <p:sldId id="273" r:id="rId36"/>
    <p:sldId id="274" r:id="rId37"/>
    <p:sldId id="298" r:id="rId38"/>
    <p:sldId id="299" r:id="rId39"/>
    <p:sldId id="300" r:id="rId40"/>
    <p:sldId id="275" r:id="rId41"/>
    <p:sldId id="276" r:id="rId42"/>
    <p:sldId id="277" r:id="rId43"/>
    <p:sldId id="278" r:id="rId44"/>
    <p:sldId id="279" r:id="rId45"/>
    <p:sldId id="280" r:id="rId46"/>
    <p:sldId id="281" r:id="rId47"/>
    <p:sldId id="301" r:id="rId48"/>
    <p:sldId id="302" r:id="rId49"/>
    <p:sldId id="303" r:id="rId50"/>
    <p:sldId id="304" r:id="rId51"/>
    <p:sldId id="305" r:id="rId52"/>
    <p:sldId id="306" r:id="rId53"/>
    <p:sldId id="307" r:id="rId54"/>
    <p:sldId id="309" r:id="rId55"/>
    <p:sldId id="310" r:id="rId56"/>
    <p:sldId id="311" r:id="rId57"/>
    <p:sldId id="312" r:id="rId58"/>
    <p:sldId id="313" r:id="rId59"/>
    <p:sldId id="315" r:id="rId60"/>
    <p:sldId id="308" r:id="rId61"/>
    <p:sldId id="314" r:id="rId62"/>
    <p:sldId id="320" r:id="rId63"/>
    <p:sldId id="317" r:id="rId64"/>
    <p:sldId id="318" r:id="rId65"/>
    <p:sldId id="319" r:id="rId66"/>
    <p:sldId id="321" r:id="rId67"/>
    <p:sldId id="322" r:id="rId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64" d="100"/>
          <a:sy n="64" d="100"/>
        </p:scale>
        <p:origin x="9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C3DE34-A652-4C2D-92AB-E60B80B97EF0}" type="datetimeFigureOut">
              <a:rPr lang="en-IN" smtClean="0"/>
              <a:t>21-02-2025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B448FE8D-309F-4F99-A110-1B35E96106DF}" type="slidenum">
              <a:rPr lang="en-IN" smtClean="0"/>
              <a:t>‹#›</a:t>
            </a:fld>
            <a:endParaRPr lang="en-IN"/>
          </a:p>
        </p:txBody>
      </p:sp>
    </p:spTree>
    <p:extLst>
      <p:ext uri="{BB962C8B-B14F-4D97-AF65-F5344CB8AC3E}">
        <p14:creationId xmlns:p14="http://schemas.microsoft.com/office/powerpoint/2010/main" val="1113823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C3DE34-A652-4C2D-92AB-E60B80B97EF0}" type="datetimeFigureOut">
              <a:rPr lang="en-IN" smtClean="0"/>
              <a:t>21-02-2025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48FE8D-309F-4F99-A110-1B35E96106DF}" type="slidenum">
              <a:rPr lang="en-IN" smtClean="0"/>
              <a:t>‹#›</a:t>
            </a:fld>
            <a:endParaRPr lang="en-IN"/>
          </a:p>
        </p:txBody>
      </p:sp>
    </p:spTree>
    <p:extLst>
      <p:ext uri="{BB962C8B-B14F-4D97-AF65-F5344CB8AC3E}">
        <p14:creationId xmlns:p14="http://schemas.microsoft.com/office/powerpoint/2010/main" val="182423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C3DE34-A652-4C2D-92AB-E60B80B97EF0}" type="datetimeFigureOut">
              <a:rPr lang="en-IN" smtClean="0"/>
              <a:t>21-02-2025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48FE8D-309F-4F99-A110-1B35E96106DF}" type="slidenum">
              <a:rPr lang="en-IN" smtClean="0"/>
              <a:t>‹#›</a:t>
            </a:fld>
            <a:endParaRPr lang="en-IN"/>
          </a:p>
        </p:txBody>
      </p:sp>
    </p:spTree>
    <p:extLst>
      <p:ext uri="{BB962C8B-B14F-4D97-AF65-F5344CB8AC3E}">
        <p14:creationId xmlns:p14="http://schemas.microsoft.com/office/powerpoint/2010/main" val="2601360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C3DE34-A652-4C2D-92AB-E60B80B97EF0}" type="datetimeFigureOut">
              <a:rPr lang="en-IN" smtClean="0"/>
              <a:t>21-02-2025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48FE8D-309F-4F99-A110-1B35E96106DF}" type="slidenum">
              <a:rPr lang="en-IN" smtClean="0"/>
              <a:t>‹#›</a:t>
            </a:fld>
            <a:endParaRPr lang="en-IN"/>
          </a:p>
        </p:txBody>
      </p:sp>
    </p:spTree>
    <p:extLst>
      <p:ext uri="{BB962C8B-B14F-4D97-AF65-F5344CB8AC3E}">
        <p14:creationId xmlns:p14="http://schemas.microsoft.com/office/powerpoint/2010/main" val="243328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DFC3DE34-A652-4C2D-92AB-E60B80B97EF0}" type="datetimeFigureOut">
              <a:rPr lang="en-IN" smtClean="0"/>
              <a:t>21-02-2025</a:t>
            </a:fld>
            <a:endParaRPr lang="en-IN"/>
          </a:p>
        </p:txBody>
      </p:sp>
      <p:sp>
        <p:nvSpPr>
          <p:cNvPr id="5" name="Footer Placeholder 4"/>
          <p:cNvSpPr>
            <a:spLocks noGrp="1"/>
          </p:cNvSpPr>
          <p:nvPr>
            <p:ph type="ftr" sz="quarter" idx="11"/>
          </p:nvPr>
        </p:nvSpPr>
        <p:spPr>
          <a:xfrm>
            <a:off x="2182708" y="6272784"/>
            <a:ext cx="6327648" cy="365125"/>
          </a:xfrm>
        </p:spPr>
        <p:txBody>
          <a:bodyPr/>
          <a:lstStyle/>
          <a:p>
            <a:endParaRPr lang="en-IN"/>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B448FE8D-309F-4F99-A110-1B35E96106DF}" type="slidenum">
              <a:rPr lang="en-IN" smtClean="0"/>
              <a:t>‹#›</a:t>
            </a:fld>
            <a:endParaRPr lang="en-IN"/>
          </a:p>
        </p:txBody>
      </p:sp>
    </p:spTree>
    <p:extLst>
      <p:ext uri="{BB962C8B-B14F-4D97-AF65-F5344CB8AC3E}">
        <p14:creationId xmlns:p14="http://schemas.microsoft.com/office/powerpoint/2010/main" val="47734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C3DE34-A652-4C2D-92AB-E60B80B97EF0}" type="datetimeFigureOut">
              <a:rPr lang="en-IN" smtClean="0"/>
              <a:t>21-02-2025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448FE8D-309F-4F99-A110-1B35E96106DF}" type="slidenum">
              <a:rPr lang="en-IN" smtClean="0"/>
              <a:t>‹#›</a:t>
            </a:fld>
            <a:endParaRPr lang="en-IN"/>
          </a:p>
        </p:txBody>
      </p:sp>
    </p:spTree>
    <p:extLst>
      <p:ext uri="{BB962C8B-B14F-4D97-AF65-F5344CB8AC3E}">
        <p14:creationId xmlns:p14="http://schemas.microsoft.com/office/powerpoint/2010/main" val="36445186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C3DE34-A652-4C2D-92AB-E60B80B97EF0}" type="datetimeFigureOut">
              <a:rPr lang="en-IN" smtClean="0"/>
              <a:t>21-02-2025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448FE8D-309F-4F99-A110-1B35E96106DF}" type="slidenum">
              <a:rPr lang="en-IN" smtClean="0"/>
              <a:t>‹#›</a:t>
            </a:fld>
            <a:endParaRPr lang="en-IN"/>
          </a:p>
        </p:txBody>
      </p:sp>
    </p:spTree>
    <p:extLst>
      <p:ext uri="{BB962C8B-B14F-4D97-AF65-F5344CB8AC3E}">
        <p14:creationId xmlns:p14="http://schemas.microsoft.com/office/powerpoint/2010/main" val="3856891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C3DE34-A652-4C2D-92AB-E60B80B97EF0}" type="datetimeFigureOut">
              <a:rPr lang="en-IN" smtClean="0"/>
              <a:t>21-02-2025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448FE8D-309F-4F99-A110-1B35E96106DF}" type="slidenum">
              <a:rPr lang="en-IN" smtClean="0"/>
              <a:t>‹#›</a:t>
            </a:fld>
            <a:endParaRPr lang="en-IN"/>
          </a:p>
        </p:txBody>
      </p:sp>
    </p:spTree>
    <p:extLst>
      <p:ext uri="{BB962C8B-B14F-4D97-AF65-F5344CB8AC3E}">
        <p14:creationId xmlns:p14="http://schemas.microsoft.com/office/powerpoint/2010/main" val="3369363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C3DE34-A652-4C2D-92AB-E60B80B97EF0}" type="datetimeFigureOut">
              <a:rPr lang="en-IN" smtClean="0"/>
              <a:t>21-02-2025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448FE8D-309F-4F99-A110-1B35E96106DF}" type="slidenum">
              <a:rPr lang="en-IN" smtClean="0"/>
              <a:t>‹#›</a:t>
            </a:fld>
            <a:endParaRPr lang="en-IN"/>
          </a:p>
        </p:txBody>
      </p:sp>
    </p:spTree>
    <p:extLst>
      <p:ext uri="{BB962C8B-B14F-4D97-AF65-F5344CB8AC3E}">
        <p14:creationId xmlns:p14="http://schemas.microsoft.com/office/powerpoint/2010/main" val="919617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FC3DE34-A652-4C2D-92AB-E60B80B97EF0}" type="datetimeFigureOut">
              <a:rPr lang="en-IN" smtClean="0"/>
              <a:t>21-02-2025</a:t>
            </a:fld>
            <a:endParaRPr lang="en-IN"/>
          </a:p>
        </p:txBody>
      </p:sp>
      <p:sp>
        <p:nvSpPr>
          <p:cNvPr id="6" name="Footer Placeholder 5"/>
          <p:cNvSpPr>
            <a:spLocks noGrp="1"/>
          </p:cNvSpPr>
          <p:nvPr>
            <p:ph type="ftr" sz="quarter" idx="11"/>
          </p:nvPr>
        </p:nvSpPr>
        <p:spPr/>
        <p:txBody>
          <a:bodyPr/>
          <a:lstStyle/>
          <a:p>
            <a:endParaRPr lang="en-IN"/>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B448FE8D-309F-4F99-A110-1B35E96106DF}" type="slidenum">
              <a:rPr lang="en-IN" smtClean="0"/>
              <a:t>‹#›</a:t>
            </a:fld>
            <a:endParaRPr lang="en-IN"/>
          </a:p>
        </p:txBody>
      </p:sp>
    </p:spTree>
    <p:extLst>
      <p:ext uri="{BB962C8B-B14F-4D97-AF65-F5344CB8AC3E}">
        <p14:creationId xmlns:p14="http://schemas.microsoft.com/office/powerpoint/2010/main" val="2318828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FC3DE34-A652-4C2D-92AB-E60B80B97EF0}" type="datetimeFigureOut">
              <a:rPr lang="en-IN" smtClean="0"/>
              <a:t>21-02-2025</a:t>
            </a:fld>
            <a:endParaRPr lang="en-IN"/>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B448FE8D-309F-4F99-A110-1B35E96106DF}" type="slidenum">
              <a:rPr lang="en-IN" smtClean="0"/>
              <a:t>‹#›</a:t>
            </a:fld>
            <a:endParaRPr lang="en-IN"/>
          </a:p>
        </p:txBody>
      </p:sp>
    </p:spTree>
    <p:extLst>
      <p:ext uri="{BB962C8B-B14F-4D97-AF65-F5344CB8AC3E}">
        <p14:creationId xmlns:p14="http://schemas.microsoft.com/office/powerpoint/2010/main" val="1134976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DFC3DE34-A652-4C2D-92AB-E60B80B97EF0}" type="datetimeFigureOut">
              <a:rPr lang="en-IN" smtClean="0"/>
              <a:t>21-02-2025</a:t>
            </a:fld>
            <a:endParaRPr lang="en-IN"/>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IN"/>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B448FE8D-309F-4F99-A110-1B35E96106DF}" type="slidenum">
              <a:rPr lang="en-IN" smtClean="0"/>
              <a:t>‹#›</a:t>
            </a:fld>
            <a:endParaRPr lang="en-IN"/>
          </a:p>
        </p:txBody>
      </p:sp>
    </p:spTree>
    <p:extLst>
      <p:ext uri="{BB962C8B-B14F-4D97-AF65-F5344CB8AC3E}">
        <p14:creationId xmlns:p14="http://schemas.microsoft.com/office/powerpoint/2010/main" val="178257179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pkg.jenkins.io/debian-stable/jenkins.io-2023.key"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4E40FA-61C9-32A8-5540-2DF8728B69C4}"/>
              </a:ext>
            </a:extLst>
          </p:cNvPr>
          <p:cNvSpPr>
            <a:spLocks noGrp="1"/>
          </p:cNvSpPr>
          <p:nvPr>
            <p:ph type="ctrTitle"/>
          </p:nvPr>
        </p:nvSpPr>
        <p:spPr/>
        <p:txBody>
          <a:bodyPr/>
          <a:lstStyle/>
          <a:p>
            <a:r>
              <a:rPr lang="en-US" dirty="0"/>
              <a:t>       Project-1</a:t>
            </a:r>
            <a:endParaRPr lang="en-IN" dirty="0"/>
          </a:p>
        </p:txBody>
      </p:sp>
      <p:sp>
        <p:nvSpPr>
          <p:cNvPr id="4" name="Subtitle 3">
            <a:extLst>
              <a:ext uri="{FF2B5EF4-FFF2-40B4-BE49-F238E27FC236}">
                <a16:creationId xmlns:a16="http://schemas.microsoft.com/office/drawing/2014/main" id="{026B59C6-176F-7972-B755-3BAA7BB37A20}"/>
              </a:ext>
            </a:extLst>
          </p:cNvPr>
          <p:cNvSpPr>
            <a:spLocks noGrp="1"/>
          </p:cNvSpPr>
          <p:nvPr>
            <p:ph type="subTitle" idx="1"/>
          </p:nvPr>
        </p:nvSpPr>
        <p:spPr>
          <a:xfrm>
            <a:off x="8724275" y="5425777"/>
            <a:ext cx="3467724" cy="1069848"/>
          </a:xfrm>
        </p:spPr>
        <p:txBody>
          <a:bodyPr/>
          <a:lstStyle/>
          <a:p>
            <a:r>
              <a:rPr lang="en-US" dirty="0"/>
              <a:t>Created By</a:t>
            </a:r>
          </a:p>
          <a:p>
            <a:r>
              <a:rPr lang="en-US" dirty="0"/>
              <a:t>                   P.PRASANTH</a:t>
            </a:r>
            <a:endParaRPr lang="en-IN" dirty="0"/>
          </a:p>
        </p:txBody>
      </p:sp>
      <p:graphicFrame>
        <p:nvGraphicFramePr>
          <p:cNvPr id="5" name="Table 4">
            <a:extLst>
              <a:ext uri="{FF2B5EF4-FFF2-40B4-BE49-F238E27FC236}">
                <a16:creationId xmlns:a16="http://schemas.microsoft.com/office/drawing/2014/main" id="{75AE94E5-3DD3-B60F-9C10-0BE1589893F6}"/>
              </a:ext>
            </a:extLst>
          </p:cNvPr>
          <p:cNvGraphicFramePr>
            <a:graphicFrameLocks noGrp="1"/>
          </p:cNvGraphicFramePr>
          <p:nvPr>
            <p:extLst>
              <p:ext uri="{D42A27DB-BD31-4B8C-83A1-F6EECF244321}">
                <p14:modId xmlns:p14="http://schemas.microsoft.com/office/powerpoint/2010/main" val="1059334116"/>
              </p:ext>
            </p:extLst>
          </p:nvPr>
        </p:nvGraphicFramePr>
        <p:xfrm>
          <a:off x="511913" y="4796852"/>
          <a:ext cx="7747666" cy="1492415"/>
        </p:xfrm>
        <a:graphic>
          <a:graphicData uri="http://schemas.openxmlformats.org/drawingml/2006/table">
            <a:tbl>
              <a:tblPr firstRow="1" bandRow="1">
                <a:tableStyleId>{5C22544A-7EE6-4342-B048-85BDC9FD1C3A}</a:tableStyleId>
              </a:tblPr>
              <a:tblGrid>
                <a:gridCol w="7747666">
                  <a:extLst>
                    <a:ext uri="{9D8B030D-6E8A-4147-A177-3AD203B41FA5}">
                      <a16:colId xmlns:a16="http://schemas.microsoft.com/office/drawing/2014/main" val="966159271"/>
                    </a:ext>
                  </a:extLst>
                </a:gridCol>
              </a:tblGrid>
              <a:tr h="1492415">
                <a:tc>
                  <a:txBody>
                    <a:bodyPr/>
                    <a:lstStyle/>
                    <a:p>
                      <a:r>
                        <a:rPr lang="en-US" dirty="0">
                          <a:solidFill>
                            <a:schemeClr val="tx1">
                              <a:lumMod val="65000"/>
                              <a:lumOff val="35000"/>
                            </a:schemeClr>
                          </a:solidFill>
                        </a:rPr>
                        <a:t>STARTED ON :20/02/2025</a:t>
                      </a:r>
                    </a:p>
                    <a:p>
                      <a:endParaRPr lang="en-IN" dirty="0">
                        <a:solidFill>
                          <a:schemeClr val="tx1">
                            <a:lumMod val="65000"/>
                            <a:lumOff val="35000"/>
                          </a:schemeClr>
                        </a:solidFill>
                      </a:endParaRPr>
                    </a:p>
                    <a:p>
                      <a:r>
                        <a:rPr lang="en-IN" dirty="0">
                          <a:solidFill>
                            <a:schemeClr val="tx1">
                              <a:lumMod val="65000"/>
                              <a:lumOff val="35000"/>
                            </a:schemeClr>
                          </a:solidFill>
                        </a:rPr>
                        <a:t>                                                          </a:t>
                      </a:r>
                    </a:p>
                    <a:p>
                      <a:r>
                        <a:rPr lang="en-IN" dirty="0">
                          <a:solidFill>
                            <a:schemeClr val="tx1">
                              <a:lumMod val="65000"/>
                              <a:lumOff val="35000"/>
                            </a:schemeClr>
                          </a:solidFill>
                        </a:rPr>
                        <a:t>ENDED ON </a:t>
                      </a:r>
                      <a:r>
                        <a:rPr lang="en-IN">
                          <a:solidFill>
                            <a:schemeClr val="tx1">
                              <a:lumMod val="65000"/>
                              <a:lumOff val="35000"/>
                            </a:schemeClr>
                          </a:solidFill>
                        </a:rPr>
                        <a:t>:21/02/2025</a:t>
                      </a:r>
                      <a:endParaRPr lang="en-US" dirty="0">
                        <a:solidFill>
                          <a:schemeClr val="tx1">
                            <a:lumMod val="65000"/>
                            <a:lumOff val="35000"/>
                          </a:schemeClr>
                        </a:solidFill>
                      </a:endParaRPr>
                    </a:p>
                  </a:txBody>
                  <a:tcPr>
                    <a:solidFill>
                      <a:schemeClr val="bg2"/>
                    </a:solidFill>
                  </a:tcPr>
                </a:tc>
                <a:extLst>
                  <a:ext uri="{0D108BD9-81ED-4DB2-BD59-A6C34878D82A}">
                    <a16:rowId xmlns:a16="http://schemas.microsoft.com/office/drawing/2014/main" val="2314493744"/>
                  </a:ext>
                </a:extLst>
              </a:tr>
            </a:tbl>
          </a:graphicData>
        </a:graphic>
      </p:graphicFrame>
    </p:spTree>
    <p:extLst>
      <p:ext uri="{BB962C8B-B14F-4D97-AF65-F5344CB8AC3E}">
        <p14:creationId xmlns:p14="http://schemas.microsoft.com/office/powerpoint/2010/main" val="28681900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D0976A-F436-D838-C45F-05AD8D15EE9E}"/>
              </a:ext>
            </a:extLst>
          </p:cNvPr>
          <p:cNvSpPr>
            <a:spLocks noGrp="1"/>
          </p:cNvSpPr>
          <p:nvPr>
            <p:ph type="ctrTitle"/>
          </p:nvPr>
        </p:nvSpPr>
        <p:spPr/>
        <p:txBody>
          <a:bodyPr/>
          <a:lstStyle/>
          <a:p>
            <a:r>
              <a:rPr lang="en-US" dirty="0"/>
              <a:t>       Docker </a:t>
            </a:r>
            <a:endParaRPr lang="en-IN" dirty="0"/>
          </a:p>
        </p:txBody>
      </p:sp>
    </p:spTree>
    <p:extLst>
      <p:ext uri="{BB962C8B-B14F-4D97-AF65-F5344CB8AC3E}">
        <p14:creationId xmlns:p14="http://schemas.microsoft.com/office/powerpoint/2010/main" val="3947823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91332D-0E30-879F-DE89-EA7AC4BCE91D}"/>
              </a:ext>
            </a:extLst>
          </p:cNvPr>
          <p:cNvPicPr>
            <a:picLocks noChangeAspect="1"/>
          </p:cNvPicPr>
          <p:nvPr/>
        </p:nvPicPr>
        <p:blipFill>
          <a:blip r:embed="rId2"/>
          <a:stretch>
            <a:fillRect/>
          </a:stretch>
        </p:blipFill>
        <p:spPr>
          <a:xfrm>
            <a:off x="1274164" y="299803"/>
            <a:ext cx="9668656" cy="6235908"/>
          </a:xfrm>
          <a:prstGeom prst="rect">
            <a:avLst/>
          </a:prstGeom>
        </p:spPr>
      </p:pic>
    </p:spTree>
    <p:extLst>
      <p:ext uri="{BB962C8B-B14F-4D97-AF65-F5344CB8AC3E}">
        <p14:creationId xmlns:p14="http://schemas.microsoft.com/office/powerpoint/2010/main" val="259443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A6E28F8-4766-9312-FBDF-645394D53203}"/>
              </a:ext>
            </a:extLst>
          </p:cNvPr>
          <p:cNvSpPr>
            <a:spLocks noGrp="1"/>
          </p:cNvSpPr>
          <p:nvPr>
            <p:ph type="title"/>
          </p:nvPr>
        </p:nvSpPr>
        <p:spPr/>
        <p:txBody>
          <a:bodyPr/>
          <a:lstStyle/>
          <a:p>
            <a:r>
              <a:rPr lang="en-IN" dirty="0"/>
              <a:t>What is Docker?</a:t>
            </a:r>
          </a:p>
        </p:txBody>
      </p:sp>
      <p:sp>
        <p:nvSpPr>
          <p:cNvPr id="8" name="Content Placeholder 7">
            <a:extLst>
              <a:ext uri="{FF2B5EF4-FFF2-40B4-BE49-F238E27FC236}">
                <a16:creationId xmlns:a16="http://schemas.microsoft.com/office/drawing/2014/main" id="{8E587925-E022-84B8-0D0A-05C523154E09}"/>
              </a:ext>
            </a:extLst>
          </p:cNvPr>
          <p:cNvSpPr>
            <a:spLocks noGrp="1"/>
          </p:cNvSpPr>
          <p:nvPr>
            <p:ph idx="1"/>
          </p:nvPr>
        </p:nvSpPr>
        <p:spPr>
          <a:xfrm>
            <a:off x="1069848" y="2121407"/>
            <a:ext cx="10058400" cy="4534225"/>
          </a:xfrm>
        </p:spPr>
        <p:txBody>
          <a:bodyPr>
            <a:noAutofit/>
          </a:bodyPr>
          <a:lstStyle/>
          <a:p>
            <a:r>
              <a:rPr lang="en-US" sz="3200" dirty="0"/>
              <a:t>Docker is an open-source containerization platform by which you can pack your application and all its dependencies into a standardized unit called a container. Containers are light in weight which makes them portable and they are isolated from the underlying infrastructure and from each other container. You can run the docker image as a docker container in any machine where docker is installed without depending on the operating system.</a:t>
            </a:r>
            <a:endParaRPr lang="en-IN" sz="3200" dirty="0"/>
          </a:p>
        </p:txBody>
      </p:sp>
    </p:spTree>
    <p:extLst>
      <p:ext uri="{BB962C8B-B14F-4D97-AF65-F5344CB8AC3E}">
        <p14:creationId xmlns:p14="http://schemas.microsoft.com/office/powerpoint/2010/main" val="1713741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49150-3399-CA11-74B2-CDC76EF7D97E}"/>
              </a:ext>
            </a:extLst>
          </p:cNvPr>
          <p:cNvSpPr>
            <a:spLocks noGrp="1"/>
          </p:cNvSpPr>
          <p:nvPr>
            <p:ph type="title"/>
          </p:nvPr>
        </p:nvSpPr>
        <p:spPr/>
        <p:txBody>
          <a:bodyPr/>
          <a:lstStyle/>
          <a:p>
            <a:r>
              <a:rPr lang="en-IN" dirty="0"/>
              <a:t>Why Docker is popular?</a:t>
            </a:r>
          </a:p>
        </p:txBody>
      </p:sp>
      <p:sp>
        <p:nvSpPr>
          <p:cNvPr id="3" name="Content Placeholder 2">
            <a:extLst>
              <a:ext uri="{FF2B5EF4-FFF2-40B4-BE49-F238E27FC236}">
                <a16:creationId xmlns:a16="http://schemas.microsoft.com/office/drawing/2014/main" id="{02E8E4F9-33FF-8EEF-184D-DC7070FFD55B}"/>
              </a:ext>
            </a:extLst>
          </p:cNvPr>
          <p:cNvSpPr>
            <a:spLocks noGrp="1"/>
          </p:cNvSpPr>
          <p:nvPr>
            <p:ph idx="1"/>
          </p:nvPr>
        </p:nvSpPr>
        <p:spPr>
          <a:xfrm>
            <a:off x="1069848" y="1768839"/>
            <a:ext cx="10058400" cy="5089161"/>
          </a:xfrm>
        </p:spPr>
        <p:txBody>
          <a:bodyPr>
            <a:normAutofit/>
          </a:bodyPr>
          <a:lstStyle/>
          <a:p>
            <a:r>
              <a:rPr lang="en-US" dirty="0"/>
              <a:t>Docker gained its popularity due to its impact on the software development and deployment. The following are the some of the main reasons for docker becoming popular:</a:t>
            </a:r>
          </a:p>
          <a:p>
            <a:r>
              <a:rPr lang="en-US" dirty="0"/>
              <a:t>Portability: Docker facilitates the developers in packaging their applications with all dependencies into a single lightweight containers. It facilities in ensuring the consistent performance across the different computing environments.</a:t>
            </a:r>
          </a:p>
          <a:p>
            <a:r>
              <a:rPr lang="en-US" dirty="0"/>
              <a:t>Reproducibility: Through encapsulating the applications with their dependencies within a container it ensures in software setups remaining consistent across the development, testing and production environments.</a:t>
            </a:r>
          </a:p>
          <a:p>
            <a:r>
              <a:rPr lang="en-US" dirty="0"/>
              <a:t>Efficiency: Docker through its container based architecture it optimizes the resource utilization. It allows the developers to run the multiple isolated applications on a single host system.</a:t>
            </a:r>
          </a:p>
          <a:p>
            <a:r>
              <a:rPr lang="en-US" dirty="0"/>
              <a:t>Scalability: Docker’s scalability features facilitated the developers in making easier of their applications handling at time of workloads increment.</a:t>
            </a:r>
            <a:endParaRPr lang="en-IN" dirty="0"/>
          </a:p>
        </p:txBody>
      </p:sp>
    </p:spTree>
    <p:extLst>
      <p:ext uri="{BB962C8B-B14F-4D97-AF65-F5344CB8AC3E}">
        <p14:creationId xmlns:p14="http://schemas.microsoft.com/office/powerpoint/2010/main" val="12108914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0ECA998-C2A7-D248-4387-4B1E06947DA0}"/>
              </a:ext>
            </a:extLst>
          </p:cNvPr>
          <p:cNvSpPr>
            <a:spLocks noGrp="1"/>
          </p:cNvSpPr>
          <p:nvPr>
            <p:ph type="title"/>
          </p:nvPr>
        </p:nvSpPr>
        <p:spPr/>
        <p:txBody>
          <a:bodyPr/>
          <a:lstStyle/>
          <a:p>
            <a:r>
              <a:rPr lang="en-IN" dirty="0"/>
              <a:t>Key Components of Docker</a:t>
            </a:r>
          </a:p>
        </p:txBody>
      </p:sp>
      <p:sp>
        <p:nvSpPr>
          <p:cNvPr id="8" name="Content Placeholder 7">
            <a:extLst>
              <a:ext uri="{FF2B5EF4-FFF2-40B4-BE49-F238E27FC236}">
                <a16:creationId xmlns:a16="http://schemas.microsoft.com/office/drawing/2014/main" id="{FC558C2A-7C28-BBBA-59CB-5FD62FC9A5D9}"/>
              </a:ext>
            </a:extLst>
          </p:cNvPr>
          <p:cNvSpPr>
            <a:spLocks noGrp="1"/>
          </p:cNvSpPr>
          <p:nvPr>
            <p:ph idx="1"/>
          </p:nvPr>
        </p:nvSpPr>
        <p:spPr/>
        <p:txBody>
          <a:bodyPr/>
          <a:lstStyle/>
          <a:p>
            <a:r>
              <a:rPr lang="en-US" dirty="0"/>
              <a:t>The following are the some of the key components of Docker:</a:t>
            </a:r>
          </a:p>
          <a:p>
            <a:endParaRPr lang="en-US" dirty="0"/>
          </a:p>
          <a:p>
            <a:r>
              <a:rPr lang="en-US" dirty="0"/>
              <a:t>Docker Engine: It is a core part of docker, that handles the creation and management of containers.</a:t>
            </a:r>
          </a:p>
          <a:p>
            <a:r>
              <a:rPr lang="en-US" dirty="0"/>
              <a:t>Docker Image: It is a read-only template that is used for creating containers, containing the application code and dependencies.</a:t>
            </a:r>
          </a:p>
          <a:p>
            <a:r>
              <a:rPr lang="en-US" dirty="0"/>
              <a:t>Docker Hub: It is a cloud  based repository that is used for finding and sharing the container images.</a:t>
            </a:r>
          </a:p>
          <a:p>
            <a:r>
              <a:rPr lang="en-US" dirty="0"/>
              <a:t>Docker file: It is a script that containing instructions to build a docker image.</a:t>
            </a:r>
          </a:p>
          <a:p>
            <a:r>
              <a:rPr lang="en-US" dirty="0"/>
              <a:t>Docker Registry : It is a storage distribution system for docker images, where you can store the images in both public and private modes.</a:t>
            </a:r>
            <a:endParaRPr lang="en-IN" dirty="0"/>
          </a:p>
        </p:txBody>
      </p:sp>
    </p:spTree>
    <p:extLst>
      <p:ext uri="{BB962C8B-B14F-4D97-AF65-F5344CB8AC3E}">
        <p14:creationId xmlns:p14="http://schemas.microsoft.com/office/powerpoint/2010/main" val="3559224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0349C74-FC51-F218-A184-9903DF117A73}"/>
              </a:ext>
            </a:extLst>
          </p:cNvPr>
          <p:cNvSpPr>
            <a:spLocks noGrp="1"/>
          </p:cNvSpPr>
          <p:nvPr>
            <p:ph type="title"/>
          </p:nvPr>
        </p:nvSpPr>
        <p:spPr/>
        <p:txBody>
          <a:bodyPr/>
          <a:lstStyle/>
          <a:p>
            <a:r>
              <a:rPr lang="en-US" dirty="0"/>
              <a:t>What is Docker Architecture and How Docker Works?</a:t>
            </a:r>
            <a:endParaRPr lang="en-IN" dirty="0"/>
          </a:p>
        </p:txBody>
      </p:sp>
      <p:sp>
        <p:nvSpPr>
          <p:cNvPr id="8" name="Content Placeholder 7">
            <a:extLst>
              <a:ext uri="{FF2B5EF4-FFF2-40B4-BE49-F238E27FC236}">
                <a16:creationId xmlns:a16="http://schemas.microsoft.com/office/drawing/2014/main" id="{2DCF9CD4-E170-CC44-E3D9-242439AFCD9F}"/>
              </a:ext>
            </a:extLst>
          </p:cNvPr>
          <p:cNvSpPr>
            <a:spLocks noGrp="1"/>
          </p:cNvSpPr>
          <p:nvPr>
            <p:ph idx="1"/>
          </p:nvPr>
        </p:nvSpPr>
        <p:spPr/>
        <p:txBody>
          <a:bodyPr>
            <a:normAutofit/>
          </a:bodyPr>
          <a:lstStyle/>
          <a:p>
            <a:r>
              <a:rPr lang="en-US" sz="2800" dirty="0"/>
              <a:t>Docker makes use of a client-server architecture. The Docker client talks with the docker daemon which helps in building, running, and distributing the docker containers. The Docker client runs with the daemon on the same system or we can connect the Docker client with the Docker daemon remotely. With the help of REST API over a UNIX socket or a network, the docker client and daemon interact with each other. To know more about working of docker refer to the Architecture of Docker .</a:t>
            </a:r>
            <a:endParaRPr lang="en-IN" sz="2800" dirty="0"/>
          </a:p>
        </p:txBody>
      </p:sp>
    </p:spTree>
    <p:extLst>
      <p:ext uri="{BB962C8B-B14F-4D97-AF65-F5344CB8AC3E}">
        <p14:creationId xmlns:p14="http://schemas.microsoft.com/office/powerpoint/2010/main" val="3933898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124E458-A9DD-1CCE-5D66-0E42B1526826}"/>
              </a:ext>
            </a:extLst>
          </p:cNvPr>
          <p:cNvSpPr>
            <a:spLocks noGrp="1"/>
          </p:cNvSpPr>
          <p:nvPr>
            <p:ph type="title"/>
          </p:nvPr>
        </p:nvSpPr>
        <p:spPr>
          <a:xfrm>
            <a:off x="1603248" y="484632"/>
            <a:ext cx="9525000" cy="1609344"/>
          </a:xfrm>
        </p:spPr>
        <p:txBody>
          <a:bodyPr/>
          <a:lstStyle/>
          <a:p>
            <a:r>
              <a:rPr lang="en-IN" dirty="0"/>
              <a:t>Docker Architecture </a:t>
            </a:r>
          </a:p>
        </p:txBody>
      </p:sp>
      <p:pic>
        <p:nvPicPr>
          <p:cNvPr id="9" name="Content Placeholder 8">
            <a:extLst>
              <a:ext uri="{FF2B5EF4-FFF2-40B4-BE49-F238E27FC236}">
                <a16:creationId xmlns:a16="http://schemas.microsoft.com/office/drawing/2014/main" id="{207B51D5-9B75-6C94-CB17-C3B506FECCC9}"/>
              </a:ext>
            </a:extLst>
          </p:cNvPr>
          <p:cNvPicPr>
            <a:picLocks noGrp="1" noChangeAspect="1"/>
          </p:cNvPicPr>
          <p:nvPr>
            <p:ph idx="1"/>
          </p:nvPr>
        </p:nvPicPr>
        <p:blipFill>
          <a:blip r:embed="rId2"/>
          <a:stretch>
            <a:fillRect/>
          </a:stretch>
        </p:blipFill>
        <p:spPr>
          <a:xfrm>
            <a:off x="839448" y="2327275"/>
            <a:ext cx="10463135" cy="3938614"/>
          </a:xfrm>
          <a:prstGeom prst="rect">
            <a:avLst/>
          </a:prstGeom>
        </p:spPr>
      </p:pic>
    </p:spTree>
    <p:extLst>
      <p:ext uri="{BB962C8B-B14F-4D97-AF65-F5344CB8AC3E}">
        <p14:creationId xmlns:p14="http://schemas.microsoft.com/office/powerpoint/2010/main" val="4046181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04F843D-6999-1DAD-5DC2-E47F32400F7E}"/>
              </a:ext>
            </a:extLst>
          </p:cNvPr>
          <p:cNvSpPr>
            <a:spLocks noGrp="1"/>
          </p:cNvSpPr>
          <p:nvPr>
            <p:ph type="title"/>
          </p:nvPr>
        </p:nvSpPr>
        <p:spPr/>
        <p:txBody>
          <a:bodyPr/>
          <a:lstStyle/>
          <a:p>
            <a:r>
              <a:rPr lang="en-IN" dirty="0"/>
              <a:t>Docker Commands</a:t>
            </a:r>
          </a:p>
        </p:txBody>
      </p:sp>
      <p:sp>
        <p:nvSpPr>
          <p:cNvPr id="8" name="Content Placeholder 7">
            <a:extLst>
              <a:ext uri="{FF2B5EF4-FFF2-40B4-BE49-F238E27FC236}">
                <a16:creationId xmlns:a16="http://schemas.microsoft.com/office/drawing/2014/main" id="{5899422C-1312-C251-468D-287F0A5310B7}"/>
              </a:ext>
            </a:extLst>
          </p:cNvPr>
          <p:cNvSpPr>
            <a:spLocks noGrp="1"/>
          </p:cNvSpPr>
          <p:nvPr>
            <p:ph idx="1"/>
          </p:nvPr>
        </p:nvSpPr>
        <p:spPr/>
        <p:txBody>
          <a:bodyPr>
            <a:normAutofit lnSpcReduction="10000"/>
          </a:bodyPr>
          <a:lstStyle/>
          <a:p>
            <a:pPr>
              <a:buFont typeface="Wingdings" panose="05000000000000000000" pitchFamily="2" charset="2"/>
              <a:buChar char="Ø"/>
            </a:pPr>
            <a:r>
              <a:rPr lang="en-US" dirty="0"/>
              <a:t>Docker Run: It used for launching the containers from images, with specifying the runtime options and commands.</a:t>
            </a:r>
          </a:p>
          <a:p>
            <a:pPr>
              <a:buFont typeface="Wingdings" panose="05000000000000000000" pitchFamily="2" charset="2"/>
              <a:buChar char="Ø"/>
            </a:pPr>
            <a:r>
              <a:rPr lang="en-US" dirty="0"/>
              <a:t>Docker Pull: It fetches the container images from the container registry like Docker Hub to the local machine.</a:t>
            </a:r>
          </a:p>
          <a:p>
            <a:pPr>
              <a:buFont typeface="Wingdings" panose="05000000000000000000" pitchFamily="2" charset="2"/>
              <a:buChar char="Ø"/>
            </a:pPr>
            <a:r>
              <a:rPr lang="en-US" dirty="0"/>
              <a:t>Docker </a:t>
            </a:r>
            <a:r>
              <a:rPr lang="en-US" dirty="0" err="1"/>
              <a:t>ps</a:t>
            </a:r>
            <a:r>
              <a:rPr lang="en-US" dirty="0"/>
              <a:t> : It helps in displaying the running containers along with their important information like container ID, image used and status.</a:t>
            </a:r>
          </a:p>
          <a:p>
            <a:pPr>
              <a:buFont typeface="Wingdings" panose="05000000000000000000" pitchFamily="2" charset="2"/>
              <a:buChar char="Ø"/>
            </a:pPr>
            <a:r>
              <a:rPr lang="en-US" dirty="0"/>
              <a:t>Docker Stop : It helps in halting the running containers gracefully shutting down the processes within them.</a:t>
            </a:r>
          </a:p>
          <a:p>
            <a:pPr>
              <a:buFont typeface="Wingdings" panose="05000000000000000000" pitchFamily="2" charset="2"/>
              <a:buChar char="Ø"/>
            </a:pPr>
            <a:r>
              <a:rPr lang="en-US" dirty="0"/>
              <a:t>Docker Start: It helps in restarting the stopped containers, resuming their operations from the previous state.</a:t>
            </a:r>
          </a:p>
          <a:p>
            <a:pPr>
              <a:buFont typeface="Wingdings" panose="05000000000000000000" pitchFamily="2" charset="2"/>
              <a:buChar char="Ø"/>
            </a:pPr>
            <a:r>
              <a:rPr lang="en-US" dirty="0"/>
              <a:t>Docker Login: It helps to login in to the docker registry enabling the access to private repositories.</a:t>
            </a:r>
            <a:endParaRPr lang="en-IN" dirty="0"/>
          </a:p>
        </p:txBody>
      </p:sp>
    </p:spTree>
    <p:extLst>
      <p:ext uri="{BB962C8B-B14F-4D97-AF65-F5344CB8AC3E}">
        <p14:creationId xmlns:p14="http://schemas.microsoft.com/office/powerpoint/2010/main" val="4142247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F6301-9AA1-A7D8-ECE2-9E55C75F3B9E}"/>
              </a:ext>
            </a:extLst>
          </p:cNvPr>
          <p:cNvSpPr>
            <a:spLocks noGrp="1"/>
          </p:cNvSpPr>
          <p:nvPr>
            <p:ph type="title"/>
          </p:nvPr>
        </p:nvSpPr>
        <p:spPr>
          <a:xfrm>
            <a:off x="1066800" y="1259174"/>
            <a:ext cx="10058400" cy="629586"/>
          </a:xfrm>
        </p:spPr>
        <p:txBody>
          <a:bodyPr>
            <a:normAutofit fontScale="90000"/>
          </a:bodyPr>
          <a:lstStyle/>
          <a:p>
            <a:r>
              <a:rPr lang="en-IN" dirty="0"/>
              <a:t>Use Cases of Docker</a:t>
            </a:r>
            <a:br>
              <a:rPr lang="en-IN" dirty="0"/>
            </a:br>
            <a:endParaRPr lang="en-IN" dirty="0"/>
          </a:p>
        </p:txBody>
      </p:sp>
      <p:sp>
        <p:nvSpPr>
          <p:cNvPr id="3" name="Content Placeholder 2">
            <a:extLst>
              <a:ext uri="{FF2B5EF4-FFF2-40B4-BE49-F238E27FC236}">
                <a16:creationId xmlns:a16="http://schemas.microsoft.com/office/drawing/2014/main" id="{3AE7119A-8517-0250-E2F6-FDFCEE42457C}"/>
              </a:ext>
            </a:extLst>
          </p:cNvPr>
          <p:cNvSpPr>
            <a:spLocks noGrp="1"/>
          </p:cNvSpPr>
          <p:nvPr>
            <p:ph idx="1"/>
          </p:nvPr>
        </p:nvSpPr>
        <p:spPr>
          <a:xfrm>
            <a:off x="1069848" y="1888760"/>
            <a:ext cx="10058400" cy="4283439"/>
          </a:xfrm>
        </p:spPr>
        <p:txBody>
          <a:bodyPr/>
          <a:lstStyle/>
          <a:p>
            <a:r>
              <a:rPr lang="en-US" dirty="0"/>
              <a:t>Continuous Integration and Continuous Deployment (CI/CD) : It helps in streamlining and automating the software delivery process with ensuring faster and more reliable releases.</a:t>
            </a:r>
          </a:p>
          <a:p>
            <a:r>
              <a:rPr lang="en-US" dirty="0"/>
              <a:t>Microservices Architecture: It facilitates the development, deployment, and management of microservices with enabling independent scaling and maintenance.</a:t>
            </a:r>
          </a:p>
          <a:p>
            <a:r>
              <a:rPr lang="en-US" dirty="0"/>
              <a:t>Development Environment Consistency: It will ensures with consistent development, testing, and production environments, reducing “it works on my machine” issues.</a:t>
            </a:r>
          </a:p>
          <a:p>
            <a:r>
              <a:rPr lang="en-US" dirty="0"/>
              <a:t>Multi-Cloud and Hybrid Cloud Deployments: It helps in simplifying the application deployment across various cloud platforms, enhancing flexibility and reducing vendor lock-in.</a:t>
            </a:r>
            <a:endParaRPr lang="en-IN" dirty="0"/>
          </a:p>
        </p:txBody>
      </p:sp>
    </p:spTree>
    <p:extLst>
      <p:ext uri="{BB962C8B-B14F-4D97-AF65-F5344CB8AC3E}">
        <p14:creationId xmlns:p14="http://schemas.microsoft.com/office/powerpoint/2010/main" val="1012436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ED003-CD53-8BF1-F7F5-80397A9EBB74}"/>
              </a:ext>
            </a:extLst>
          </p:cNvPr>
          <p:cNvSpPr>
            <a:spLocks noGrp="1"/>
          </p:cNvSpPr>
          <p:nvPr>
            <p:ph type="ctrTitle"/>
          </p:nvPr>
        </p:nvSpPr>
        <p:spPr>
          <a:xfrm>
            <a:off x="1618938" y="1432223"/>
            <a:ext cx="9399582" cy="2750033"/>
          </a:xfrm>
        </p:spPr>
        <p:txBody>
          <a:bodyPr/>
          <a:lstStyle/>
          <a:p>
            <a:r>
              <a:rPr lang="en-US" dirty="0"/>
              <a:t>  Sonarqube &amp;&amp;     sonar analysis</a:t>
            </a:r>
            <a:endParaRPr lang="en-IN" dirty="0"/>
          </a:p>
        </p:txBody>
      </p:sp>
    </p:spTree>
    <p:extLst>
      <p:ext uri="{BB962C8B-B14F-4D97-AF65-F5344CB8AC3E}">
        <p14:creationId xmlns:p14="http://schemas.microsoft.com/office/powerpoint/2010/main" val="837123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C01F7F-DC9E-9FD1-8DA5-4DDC4D4834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AF66C5-41E3-8BC2-3EC7-269F1E795F91}"/>
              </a:ext>
            </a:extLst>
          </p:cNvPr>
          <p:cNvSpPr>
            <a:spLocks noGrp="1"/>
          </p:cNvSpPr>
          <p:nvPr>
            <p:ph type="ctrTitle"/>
          </p:nvPr>
        </p:nvSpPr>
        <p:spPr>
          <a:xfrm>
            <a:off x="869430" y="1432223"/>
            <a:ext cx="10807908" cy="3035808"/>
          </a:xfrm>
        </p:spPr>
        <p:txBody>
          <a:bodyPr/>
          <a:lstStyle/>
          <a:p>
            <a:r>
              <a:rPr lang="en-US" sz="8000" dirty="0"/>
              <a:t>Deploy swiggy application by using Jenkins &amp;&amp; docker</a:t>
            </a:r>
            <a:endParaRPr lang="en-IN" sz="8000" dirty="0"/>
          </a:p>
        </p:txBody>
      </p:sp>
    </p:spTree>
    <p:extLst>
      <p:ext uri="{BB962C8B-B14F-4D97-AF65-F5344CB8AC3E}">
        <p14:creationId xmlns:p14="http://schemas.microsoft.com/office/powerpoint/2010/main" val="18967679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E74837-BAE2-AA98-3906-8B0292BFFF14}"/>
              </a:ext>
            </a:extLst>
          </p:cNvPr>
          <p:cNvPicPr>
            <a:picLocks noChangeAspect="1"/>
          </p:cNvPicPr>
          <p:nvPr/>
        </p:nvPicPr>
        <p:blipFill>
          <a:blip r:embed="rId2"/>
          <a:stretch>
            <a:fillRect/>
          </a:stretch>
        </p:blipFill>
        <p:spPr>
          <a:xfrm>
            <a:off x="0" y="238760"/>
            <a:ext cx="12192000" cy="6380480"/>
          </a:xfrm>
          <a:prstGeom prst="rect">
            <a:avLst/>
          </a:prstGeom>
        </p:spPr>
      </p:pic>
    </p:spTree>
    <p:extLst>
      <p:ext uri="{BB962C8B-B14F-4D97-AF65-F5344CB8AC3E}">
        <p14:creationId xmlns:p14="http://schemas.microsoft.com/office/powerpoint/2010/main" val="746133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70481-AECC-21C3-D461-687EBC8F3450}"/>
              </a:ext>
            </a:extLst>
          </p:cNvPr>
          <p:cNvSpPr>
            <a:spLocks noGrp="1"/>
          </p:cNvSpPr>
          <p:nvPr>
            <p:ph type="title"/>
          </p:nvPr>
        </p:nvSpPr>
        <p:spPr/>
        <p:txBody>
          <a:bodyPr/>
          <a:lstStyle/>
          <a:p>
            <a:r>
              <a:rPr lang="en-IN" dirty="0"/>
              <a:t>What is SonarQube?</a:t>
            </a:r>
          </a:p>
        </p:txBody>
      </p:sp>
      <p:sp>
        <p:nvSpPr>
          <p:cNvPr id="3" name="Content Placeholder 2">
            <a:extLst>
              <a:ext uri="{FF2B5EF4-FFF2-40B4-BE49-F238E27FC236}">
                <a16:creationId xmlns:a16="http://schemas.microsoft.com/office/drawing/2014/main" id="{3421F56D-EA7E-B3B6-5474-E40E45195A0E}"/>
              </a:ext>
            </a:extLst>
          </p:cNvPr>
          <p:cNvSpPr>
            <a:spLocks noGrp="1"/>
          </p:cNvSpPr>
          <p:nvPr>
            <p:ph idx="1"/>
          </p:nvPr>
        </p:nvSpPr>
        <p:spPr/>
        <p:txBody>
          <a:bodyPr>
            <a:normAutofit/>
          </a:bodyPr>
          <a:lstStyle/>
          <a:p>
            <a:r>
              <a:rPr lang="en-US" sz="3600" dirty="0"/>
              <a:t>SonarQube identifies bugs, vulnerabilities, and code smells through source code analysis. This tool enforces good coding standards and best practices on projects for better consistency and readability. All these lead to full quality assurance in software project delivery, fewer defects, greater maintainability, and added security.</a:t>
            </a:r>
            <a:endParaRPr lang="en-IN" sz="3600" dirty="0"/>
          </a:p>
        </p:txBody>
      </p:sp>
    </p:spTree>
    <p:extLst>
      <p:ext uri="{BB962C8B-B14F-4D97-AF65-F5344CB8AC3E}">
        <p14:creationId xmlns:p14="http://schemas.microsoft.com/office/powerpoint/2010/main" val="164513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7038-D786-19C6-67BF-C67C76DC0F0F}"/>
              </a:ext>
            </a:extLst>
          </p:cNvPr>
          <p:cNvSpPr>
            <a:spLocks noGrp="1"/>
          </p:cNvSpPr>
          <p:nvPr>
            <p:ph type="title"/>
          </p:nvPr>
        </p:nvSpPr>
        <p:spPr>
          <a:xfrm>
            <a:off x="904956" y="0"/>
            <a:ext cx="10058400" cy="1609344"/>
          </a:xfrm>
        </p:spPr>
        <p:txBody>
          <a:bodyPr/>
          <a:lstStyle/>
          <a:p>
            <a:r>
              <a:rPr lang="en-IN" dirty="0"/>
              <a:t>Why SonarQube is Important?</a:t>
            </a:r>
          </a:p>
        </p:txBody>
      </p:sp>
      <p:sp>
        <p:nvSpPr>
          <p:cNvPr id="3" name="Content Placeholder 2">
            <a:extLst>
              <a:ext uri="{FF2B5EF4-FFF2-40B4-BE49-F238E27FC236}">
                <a16:creationId xmlns:a16="http://schemas.microsoft.com/office/drawing/2014/main" id="{89A3E756-F4D5-E91C-1AEE-86DC85A06B0A}"/>
              </a:ext>
            </a:extLst>
          </p:cNvPr>
          <p:cNvSpPr>
            <a:spLocks noGrp="1"/>
          </p:cNvSpPr>
          <p:nvPr>
            <p:ph idx="1"/>
          </p:nvPr>
        </p:nvSpPr>
        <p:spPr>
          <a:xfrm>
            <a:off x="1069848" y="1409075"/>
            <a:ext cx="10058400" cy="5448925"/>
          </a:xfrm>
        </p:spPr>
        <p:txBody>
          <a:bodyPr>
            <a:normAutofit/>
          </a:bodyPr>
          <a:lstStyle/>
          <a:p>
            <a:r>
              <a:rPr lang="en-US" dirty="0"/>
              <a:t>SonarQube is a powerful platform, playing a critical role for both the quality and maintainability of software projects. Complete suites for continuous source code inspection enable developers to find issues right from the start of the development process, which in turn changes the quality of the corresponding code base very quickly. Below, we describe major reasons why SonarQube is such an essential tool for modern software development teams.</a:t>
            </a:r>
          </a:p>
          <a:p>
            <a:endParaRPr lang="en-US" dirty="0"/>
          </a:p>
          <a:p>
            <a:r>
              <a:rPr lang="en-US" dirty="0"/>
              <a:t>Improved Code Quality</a:t>
            </a:r>
          </a:p>
          <a:p>
            <a:r>
              <a:rPr lang="en-US" dirty="0"/>
              <a:t>Enhanced Code Maintainability</a:t>
            </a:r>
          </a:p>
          <a:p>
            <a:r>
              <a:rPr lang="en-US" dirty="0"/>
              <a:t>Improved Security</a:t>
            </a:r>
          </a:p>
          <a:p>
            <a:r>
              <a:rPr lang="en-US" dirty="0"/>
              <a:t>Enhanced Collaboration</a:t>
            </a:r>
          </a:p>
          <a:p>
            <a:r>
              <a:rPr lang="en-US" dirty="0"/>
              <a:t>Increased Productivity</a:t>
            </a:r>
          </a:p>
          <a:p>
            <a:r>
              <a:rPr lang="en-US" dirty="0"/>
              <a:t>Compliance Adherence</a:t>
            </a:r>
          </a:p>
          <a:p>
            <a:r>
              <a:rPr lang="en-US" dirty="0"/>
              <a:t>Risk Mitigation</a:t>
            </a:r>
            <a:endParaRPr lang="en-IN" dirty="0"/>
          </a:p>
        </p:txBody>
      </p:sp>
    </p:spTree>
    <p:extLst>
      <p:ext uri="{BB962C8B-B14F-4D97-AF65-F5344CB8AC3E}">
        <p14:creationId xmlns:p14="http://schemas.microsoft.com/office/powerpoint/2010/main" val="6805836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0F967-7AB6-D6BF-7E6C-DE78373AA2B6}"/>
              </a:ext>
            </a:extLst>
          </p:cNvPr>
          <p:cNvSpPr>
            <a:spLocks noGrp="1"/>
          </p:cNvSpPr>
          <p:nvPr>
            <p:ph type="title"/>
          </p:nvPr>
        </p:nvSpPr>
        <p:spPr/>
        <p:txBody>
          <a:bodyPr/>
          <a:lstStyle/>
          <a:p>
            <a:r>
              <a:rPr lang="en-IN" dirty="0"/>
              <a:t>What is sonar analysis?</a:t>
            </a:r>
          </a:p>
        </p:txBody>
      </p:sp>
      <p:sp>
        <p:nvSpPr>
          <p:cNvPr id="3" name="Content Placeholder 2">
            <a:extLst>
              <a:ext uri="{FF2B5EF4-FFF2-40B4-BE49-F238E27FC236}">
                <a16:creationId xmlns:a16="http://schemas.microsoft.com/office/drawing/2014/main" id="{61BCB8BC-9C1F-FF5A-BFC2-DE992EF090CC}"/>
              </a:ext>
            </a:extLst>
          </p:cNvPr>
          <p:cNvSpPr>
            <a:spLocks noGrp="1"/>
          </p:cNvSpPr>
          <p:nvPr>
            <p:ph idx="1"/>
          </p:nvPr>
        </p:nvSpPr>
        <p:spPr/>
        <p:txBody>
          <a:bodyPr>
            <a:normAutofit/>
          </a:bodyPr>
          <a:lstStyle/>
          <a:p>
            <a:r>
              <a:rPr lang="en-US" sz="3600" dirty="0"/>
              <a:t>Sonar is a static code analysis tool, a tool that scans your code and tries to detect flaws, bugs, security vulnerabilities, etc. It can also measure test coverage of your code if provided with proper reports. All these features focus on direct code development and help developers build better products.</a:t>
            </a:r>
            <a:endParaRPr lang="en-IN" sz="3600" dirty="0"/>
          </a:p>
        </p:txBody>
      </p:sp>
    </p:spTree>
    <p:extLst>
      <p:ext uri="{BB962C8B-B14F-4D97-AF65-F5344CB8AC3E}">
        <p14:creationId xmlns:p14="http://schemas.microsoft.com/office/powerpoint/2010/main" val="42565018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CC33C-561F-BCAF-5D83-6D48EACDD5CD}"/>
              </a:ext>
            </a:extLst>
          </p:cNvPr>
          <p:cNvSpPr>
            <a:spLocks noGrp="1"/>
          </p:cNvSpPr>
          <p:nvPr>
            <p:ph type="title"/>
          </p:nvPr>
        </p:nvSpPr>
        <p:spPr/>
        <p:txBody>
          <a:bodyPr/>
          <a:lstStyle/>
          <a:p>
            <a:r>
              <a:rPr lang="en-US" dirty="0"/>
              <a:t>Step 1 — Create an EC2 instance</a:t>
            </a:r>
            <a:endParaRPr lang="en-IN" dirty="0"/>
          </a:p>
        </p:txBody>
      </p:sp>
      <p:pic>
        <p:nvPicPr>
          <p:cNvPr id="7" name="Content Placeholder 6">
            <a:extLst>
              <a:ext uri="{FF2B5EF4-FFF2-40B4-BE49-F238E27FC236}">
                <a16:creationId xmlns:a16="http://schemas.microsoft.com/office/drawing/2014/main" id="{56BCF763-C18D-5183-ED20-95963CCE9C0E}"/>
              </a:ext>
            </a:extLst>
          </p:cNvPr>
          <p:cNvPicPr>
            <a:picLocks noGrp="1" noChangeAspect="1"/>
          </p:cNvPicPr>
          <p:nvPr>
            <p:ph idx="1"/>
          </p:nvPr>
        </p:nvPicPr>
        <p:blipFill>
          <a:blip r:embed="rId2"/>
          <a:stretch>
            <a:fillRect/>
          </a:stretch>
        </p:blipFill>
        <p:spPr>
          <a:xfrm>
            <a:off x="1069848" y="1768838"/>
            <a:ext cx="10052304" cy="4604529"/>
          </a:xfrm>
          <a:prstGeom prst="rect">
            <a:avLst/>
          </a:prstGeom>
        </p:spPr>
      </p:pic>
    </p:spTree>
    <p:extLst>
      <p:ext uri="{BB962C8B-B14F-4D97-AF65-F5344CB8AC3E}">
        <p14:creationId xmlns:p14="http://schemas.microsoft.com/office/powerpoint/2010/main" val="22972819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BDB6A-7A82-DFA7-F872-3E3DFE8A733C}"/>
              </a:ext>
            </a:extLst>
          </p:cNvPr>
          <p:cNvSpPr>
            <a:spLocks noGrp="1"/>
          </p:cNvSpPr>
          <p:nvPr>
            <p:ph type="title"/>
          </p:nvPr>
        </p:nvSpPr>
        <p:spPr/>
        <p:txBody>
          <a:bodyPr/>
          <a:lstStyle/>
          <a:p>
            <a:r>
              <a:rPr lang="en-US" dirty="0"/>
              <a:t>Click “Launch Instance” to begin the process of creating an EC2 instance.</a:t>
            </a:r>
            <a:endParaRPr lang="en-IN" dirty="0"/>
          </a:p>
        </p:txBody>
      </p:sp>
      <p:pic>
        <p:nvPicPr>
          <p:cNvPr id="4" name="Content Placeholder 3">
            <a:extLst>
              <a:ext uri="{FF2B5EF4-FFF2-40B4-BE49-F238E27FC236}">
                <a16:creationId xmlns:a16="http://schemas.microsoft.com/office/drawing/2014/main" id="{28910921-F5A5-017F-4B67-CBA0A28A357F}"/>
              </a:ext>
            </a:extLst>
          </p:cNvPr>
          <p:cNvPicPr>
            <a:picLocks noGrp="1" noChangeAspect="1"/>
          </p:cNvPicPr>
          <p:nvPr>
            <p:ph idx="1"/>
          </p:nvPr>
        </p:nvPicPr>
        <p:blipFill>
          <a:blip r:embed="rId2"/>
          <a:stretch>
            <a:fillRect/>
          </a:stretch>
        </p:blipFill>
        <p:spPr>
          <a:xfrm>
            <a:off x="1069848" y="2093976"/>
            <a:ext cx="10052304" cy="4279392"/>
          </a:xfrm>
          <a:prstGeom prst="rect">
            <a:avLst/>
          </a:prstGeom>
        </p:spPr>
      </p:pic>
    </p:spTree>
    <p:extLst>
      <p:ext uri="{BB962C8B-B14F-4D97-AF65-F5344CB8AC3E}">
        <p14:creationId xmlns:p14="http://schemas.microsoft.com/office/powerpoint/2010/main" val="1520306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D521C-9ED1-C6A4-3FEA-3223DF0602CB}"/>
              </a:ext>
            </a:extLst>
          </p:cNvPr>
          <p:cNvSpPr>
            <a:spLocks noGrp="1"/>
          </p:cNvSpPr>
          <p:nvPr>
            <p:ph type="title"/>
          </p:nvPr>
        </p:nvSpPr>
        <p:spPr/>
        <p:txBody>
          <a:bodyPr/>
          <a:lstStyle/>
          <a:p>
            <a:r>
              <a:rPr lang="en-US" dirty="0"/>
              <a:t>Give the instance a name</a:t>
            </a:r>
            <a:endParaRPr lang="en-IN" dirty="0"/>
          </a:p>
        </p:txBody>
      </p:sp>
      <p:pic>
        <p:nvPicPr>
          <p:cNvPr id="4" name="Content Placeholder 3">
            <a:extLst>
              <a:ext uri="{FF2B5EF4-FFF2-40B4-BE49-F238E27FC236}">
                <a16:creationId xmlns:a16="http://schemas.microsoft.com/office/drawing/2014/main" id="{2156BE31-3A38-DD91-8A5B-66FE88CA5BFF}"/>
              </a:ext>
            </a:extLst>
          </p:cNvPr>
          <p:cNvPicPr>
            <a:picLocks noGrp="1" noChangeAspect="1"/>
          </p:cNvPicPr>
          <p:nvPr>
            <p:ph idx="1"/>
          </p:nvPr>
        </p:nvPicPr>
        <p:blipFill>
          <a:blip r:embed="rId2"/>
          <a:stretch>
            <a:fillRect/>
          </a:stretch>
        </p:blipFill>
        <p:spPr>
          <a:xfrm>
            <a:off x="1069848" y="2093975"/>
            <a:ext cx="10052304" cy="4411755"/>
          </a:xfrm>
          <a:prstGeom prst="rect">
            <a:avLst/>
          </a:prstGeom>
        </p:spPr>
      </p:pic>
    </p:spTree>
    <p:extLst>
      <p:ext uri="{BB962C8B-B14F-4D97-AF65-F5344CB8AC3E}">
        <p14:creationId xmlns:p14="http://schemas.microsoft.com/office/powerpoint/2010/main" val="33031371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8A11A-3373-FD51-94C8-966E0803EF18}"/>
              </a:ext>
            </a:extLst>
          </p:cNvPr>
          <p:cNvSpPr>
            <a:spLocks noGrp="1"/>
          </p:cNvSpPr>
          <p:nvPr>
            <p:ph type="title"/>
          </p:nvPr>
        </p:nvSpPr>
        <p:spPr/>
        <p:txBody>
          <a:bodyPr/>
          <a:lstStyle/>
          <a:p>
            <a:r>
              <a:rPr lang="en-US" dirty="0"/>
              <a:t>Choose the Amazon machine image which should be selected by default.</a:t>
            </a:r>
            <a:endParaRPr lang="en-IN" dirty="0"/>
          </a:p>
        </p:txBody>
      </p:sp>
      <p:pic>
        <p:nvPicPr>
          <p:cNvPr id="4" name="Content Placeholder 3">
            <a:extLst>
              <a:ext uri="{FF2B5EF4-FFF2-40B4-BE49-F238E27FC236}">
                <a16:creationId xmlns:a16="http://schemas.microsoft.com/office/drawing/2014/main" id="{301B2B90-5E72-2534-99A9-E3DB8ADD4409}"/>
              </a:ext>
            </a:extLst>
          </p:cNvPr>
          <p:cNvPicPr>
            <a:picLocks noGrp="1" noChangeAspect="1"/>
          </p:cNvPicPr>
          <p:nvPr>
            <p:ph idx="1"/>
          </p:nvPr>
        </p:nvPicPr>
        <p:blipFill>
          <a:blip r:embed="rId2"/>
          <a:stretch>
            <a:fillRect/>
          </a:stretch>
        </p:blipFill>
        <p:spPr>
          <a:xfrm>
            <a:off x="1069848" y="2398712"/>
            <a:ext cx="10058400" cy="4459288"/>
          </a:xfrm>
          <a:prstGeom prst="rect">
            <a:avLst/>
          </a:prstGeom>
        </p:spPr>
      </p:pic>
    </p:spTree>
    <p:extLst>
      <p:ext uri="{BB962C8B-B14F-4D97-AF65-F5344CB8AC3E}">
        <p14:creationId xmlns:p14="http://schemas.microsoft.com/office/powerpoint/2010/main" val="2292774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78D05-5625-D2DB-6333-71777FAB833A}"/>
              </a:ext>
            </a:extLst>
          </p:cNvPr>
          <p:cNvSpPr>
            <a:spLocks noGrp="1"/>
          </p:cNvSpPr>
          <p:nvPr>
            <p:ph type="title"/>
          </p:nvPr>
        </p:nvSpPr>
        <p:spPr/>
        <p:txBody>
          <a:bodyPr>
            <a:normAutofit/>
          </a:bodyPr>
          <a:lstStyle/>
          <a:p>
            <a:r>
              <a:rPr lang="en-US" sz="3600" dirty="0"/>
              <a:t>In the configure key pair step, you have the option of selecting an existing key pair or creating a new one as shown in the image below:</a:t>
            </a:r>
            <a:endParaRPr lang="en-IN" sz="3600" dirty="0"/>
          </a:p>
        </p:txBody>
      </p:sp>
      <p:pic>
        <p:nvPicPr>
          <p:cNvPr id="4" name="Content Placeholder 3">
            <a:extLst>
              <a:ext uri="{FF2B5EF4-FFF2-40B4-BE49-F238E27FC236}">
                <a16:creationId xmlns:a16="http://schemas.microsoft.com/office/drawing/2014/main" id="{EE841AF8-C68A-7DDE-6383-65770A46F9E3}"/>
              </a:ext>
            </a:extLst>
          </p:cNvPr>
          <p:cNvPicPr>
            <a:picLocks noGrp="1" noChangeAspect="1"/>
          </p:cNvPicPr>
          <p:nvPr>
            <p:ph idx="1"/>
          </p:nvPr>
        </p:nvPicPr>
        <p:blipFill>
          <a:blip r:embed="rId2"/>
          <a:stretch>
            <a:fillRect/>
          </a:stretch>
        </p:blipFill>
        <p:spPr>
          <a:xfrm>
            <a:off x="884420" y="2233534"/>
            <a:ext cx="9953469" cy="4437089"/>
          </a:xfrm>
          <a:prstGeom prst="rect">
            <a:avLst/>
          </a:prstGeom>
        </p:spPr>
      </p:pic>
    </p:spTree>
    <p:extLst>
      <p:ext uri="{BB962C8B-B14F-4D97-AF65-F5344CB8AC3E}">
        <p14:creationId xmlns:p14="http://schemas.microsoft.com/office/powerpoint/2010/main" val="1087849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287BEC5-D022-90E1-4B0F-AFDD37FED20B}"/>
              </a:ext>
            </a:extLst>
          </p:cNvPr>
          <p:cNvPicPr>
            <a:picLocks noGrp="1" noChangeAspect="1"/>
          </p:cNvPicPr>
          <p:nvPr>
            <p:ph idx="1"/>
          </p:nvPr>
        </p:nvPicPr>
        <p:blipFill>
          <a:blip r:embed="rId2"/>
          <a:stretch>
            <a:fillRect/>
          </a:stretch>
        </p:blipFill>
        <p:spPr>
          <a:xfrm>
            <a:off x="28374" y="554636"/>
            <a:ext cx="11978747" cy="6100997"/>
          </a:xfrm>
          <a:prstGeom prst="rect">
            <a:avLst/>
          </a:prstGeom>
        </p:spPr>
      </p:pic>
    </p:spTree>
    <p:extLst>
      <p:ext uri="{BB962C8B-B14F-4D97-AF65-F5344CB8AC3E}">
        <p14:creationId xmlns:p14="http://schemas.microsoft.com/office/powerpoint/2010/main" val="33319786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0A7E563-AC55-B626-A07F-6DA6A3E94A26}"/>
              </a:ext>
            </a:extLst>
          </p:cNvPr>
          <p:cNvPicPr>
            <a:picLocks noGrp="1" noChangeAspect="1"/>
          </p:cNvPicPr>
          <p:nvPr>
            <p:ph idx="1"/>
          </p:nvPr>
        </p:nvPicPr>
        <p:blipFill>
          <a:blip r:embed="rId2"/>
          <a:stretch>
            <a:fillRect/>
          </a:stretch>
        </p:blipFill>
        <p:spPr>
          <a:xfrm>
            <a:off x="1379096" y="959370"/>
            <a:ext cx="9698636" cy="5212830"/>
          </a:xfrm>
          <a:prstGeom prst="rect">
            <a:avLst/>
          </a:prstGeom>
        </p:spPr>
      </p:pic>
    </p:spTree>
    <p:extLst>
      <p:ext uri="{BB962C8B-B14F-4D97-AF65-F5344CB8AC3E}">
        <p14:creationId xmlns:p14="http://schemas.microsoft.com/office/powerpoint/2010/main" val="22513658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5AD3B-BB10-66B5-C238-ECA500BE378C}"/>
              </a:ext>
            </a:extLst>
          </p:cNvPr>
          <p:cNvSpPr>
            <a:spLocks noGrp="1"/>
          </p:cNvSpPr>
          <p:nvPr>
            <p:ph type="title"/>
          </p:nvPr>
        </p:nvSpPr>
        <p:spPr/>
        <p:txBody>
          <a:bodyPr>
            <a:noAutofit/>
          </a:bodyPr>
          <a:lstStyle/>
          <a:p>
            <a:r>
              <a:rPr lang="en-US" sz="4000" dirty="0"/>
              <a:t>In the network settings, you can select an existing security group or create a new one as shown in the image below:</a:t>
            </a:r>
            <a:endParaRPr lang="en-IN" sz="4000" dirty="0"/>
          </a:p>
        </p:txBody>
      </p:sp>
      <p:pic>
        <p:nvPicPr>
          <p:cNvPr id="4" name="Content Placeholder 3">
            <a:extLst>
              <a:ext uri="{FF2B5EF4-FFF2-40B4-BE49-F238E27FC236}">
                <a16:creationId xmlns:a16="http://schemas.microsoft.com/office/drawing/2014/main" id="{E6C74893-E7A1-4F5A-731C-08701E907818}"/>
              </a:ext>
            </a:extLst>
          </p:cNvPr>
          <p:cNvPicPr>
            <a:picLocks noGrp="1" noChangeAspect="1"/>
          </p:cNvPicPr>
          <p:nvPr>
            <p:ph idx="1"/>
          </p:nvPr>
        </p:nvPicPr>
        <p:blipFill>
          <a:blip r:embed="rId2"/>
          <a:stretch>
            <a:fillRect/>
          </a:stretch>
        </p:blipFill>
        <p:spPr>
          <a:xfrm>
            <a:off x="569626" y="2323475"/>
            <a:ext cx="10558621" cy="4407109"/>
          </a:xfrm>
          <a:prstGeom prst="rect">
            <a:avLst/>
          </a:prstGeom>
        </p:spPr>
      </p:pic>
    </p:spTree>
    <p:extLst>
      <p:ext uri="{BB962C8B-B14F-4D97-AF65-F5344CB8AC3E}">
        <p14:creationId xmlns:p14="http://schemas.microsoft.com/office/powerpoint/2010/main" val="6332149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6CCC1-7468-7274-0007-D1255C448B31}"/>
              </a:ext>
            </a:extLst>
          </p:cNvPr>
          <p:cNvSpPr>
            <a:spLocks noGrp="1"/>
          </p:cNvSpPr>
          <p:nvPr>
            <p:ph type="title"/>
          </p:nvPr>
        </p:nvSpPr>
        <p:spPr/>
        <p:txBody>
          <a:bodyPr/>
          <a:lstStyle/>
          <a:p>
            <a:r>
              <a:rPr lang="en-US" dirty="0"/>
              <a:t>Configure storage should be set by default</a:t>
            </a:r>
            <a:endParaRPr lang="en-IN" dirty="0"/>
          </a:p>
        </p:txBody>
      </p:sp>
      <p:pic>
        <p:nvPicPr>
          <p:cNvPr id="4" name="Content Placeholder 3">
            <a:extLst>
              <a:ext uri="{FF2B5EF4-FFF2-40B4-BE49-F238E27FC236}">
                <a16:creationId xmlns:a16="http://schemas.microsoft.com/office/drawing/2014/main" id="{6DB35B2D-3667-F136-01A1-7C19B6A9F16E}"/>
              </a:ext>
            </a:extLst>
          </p:cNvPr>
          <p:cNvPicPr>
            <a:picLocks noGrp="1" noChangeAspect="1"/>
          </p:cNvPicPr>
          <p:nvPr>
            <p:ph idx="1"/>
          </p:nvPr>
        </p:nvPicPr>
        <p:blipFill>
          <a:blip r:embed="rId2"/>
          <a:stretch>
            <a:fillRect/>
          </a:stretch>
        </p:blipFill>
        <p:spPr>
          <a:xfrm>
            <a:off x="1069848" y="2093976"/>
            <a:ext cx="10058400" cy="4441735"/>
          </a:xfrm>
          <a:prstGeom prst="rect">
            <a:avLst/>
          </a:prstGeom>
        </p:spPr>
      </p:pic>
    </p:spTree>
    <p:extLst>
      <p:ext uri="{BB962C8B-B14F-4D97-AF65-F5344CB8AC3E}">
        <p14:creationId xmlns:p14="http://schemas.microsoft.com/office/powerpoint/2010/main" val="18787679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31ACA-2DC5-3AB6-E841-5D4D28064752}"/>
              </a:ext>
            </a:extLst>
          </p:cNvPr>
          <p:cNvSpPr>
            <a:spLocks noGrp="1"/>
          </p:cNvSpPr>
          <p:nvPr>
            <p:ph type="title"/>
          </p:nvPr>
        </p:nvSpPr>
        <p:spPr/>
        <p:txBody>
          <a:bodyPr>
            <a:noAutofit/>
          </a:bodyPr>
          <a:lstStyle/>
          <a:p>
            <a:r>
              <a:rPr lang="en-US" sz="4000" dirty="0"/>
              <a:t>In the summary you can review the setup configuration. Then, click launch instance to start an EC2 instance.</a:t>
            </a:r>
            <a:endParaRPr lang="en-IN" sz="4000" dirty="0"/>
          </a:p>
        </p:txBody>
      </p:sp>
      <p:pic>
        <p:nvPicPr>
          <p:cNvPr id="4" name="Content Placeholder 3">
            <a:extLst>
              <a:ext uri="{FF2B5EF4-FFF2-40B4-BE49-F238E27FC236}">
                <a16:creationId xmlns:a16="http://schemas.microsoft.com/office/drawing/2014/main" id="{4AC606E4-19A5-2376-26D4-42A03F923120}"/>
              </a:ext>
            </a:extLst>
          </p:cNvPr>
          <p:cNvPicPr>
            <a:picLocks noGrp="1" noChangeAspect="1"/>
          </p:cNvPicPr>
          <p:nvPr>
            <p:ph idx="1"/>
          </p:nvPr>
        </p:nvPicPr>
        <p:blipFill>
          <a:blip r:embed="rId2"/>
          <a:stretch>
            <a:fillRect/>
          </a:stretch>
        </p:blipFill>
        <p:spPr>
          <a:xfrm>
            <a:off x="794479" y="2093976"/>
            <a:ext cx="10538086" cy="4651597"/>
          </a:xfrm>
          <a:prstGeom prst="rect">
            <a:avLst/>
          </a:prstGeom>
        </p:spPr>
      </p:pic>
    </p:spTree>
    <p:extLst>
      <p:ext uri="{BB962C8B-B14F-4D97-AF65-F5344CB8AC3E}">
        <p14:creationId xmlns:p14="http://schemas.microsoft.com/office/powerpoint/2010/main" val="34807259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725F4-C8B0-B364-A27B-3F31888B9D7D}"/>
              </a:ext>
            </a:extLst>
          </p:cNvPr>
          <p:cNvSpPr>
            <a:spLocks noGrp="1"/>
          </p:cNvSpPr>
          <p:nvPr>
            <p:ph type="title"/>
          </p:nvPr>
        </p:nvSpPr>
        <p:spPr/>
        <p:txBody>
          <a:bodyPr/>
          <a:lstStyle/>
          <a:p>
            <a:r>
              <a:rPr lang="en-US" dirty="0"/>
              <a:t>Step 2 — Configure security group</a:t>
            </a:r>
            <a:endParaRPr lang="en-IN" dirty="0"/>
          </a:p>
        </p:txBody>
      </p:sp>
      <p:pic>
        <p:nvPicPr>
          <p:cNvPr id="4" name="Content Placeholder 3">
            <a:extLst>
              <a:ext uri="{FF2B5EF4-FFF2-40B4-BE49-F238E27FC236}">
                <a16:creationId xmlns:a16="http://schemas.microsoft.com/office/drawing/2014/main" id="{A88CAFED-9BF5-FACD-245C-2B0B80B0AB45}"/>
              </a:ext>
            </a:extLst>
          </p:cNvPr>
          <p:cNvPicPr>
            <a:picLocks noGrp="1" noChangeAspect="1"/>
          </p:cNvPicPr>
          <p:nvPr>
            <p:ph idx="1"/>
          </p:nvPr>
        </p:nvPicPr>
        <p:blipFill>
          <a:blip r:embed="rId2"/>
          <a:stretch>
            <a:fillRect/>
          </a:stretch>
        </p:blipFill>
        <p:spPr>
          <a:xfrm>
            <a:off x="839448" y="1888761"/>
            <a:ext cx="9788577" cy="4601979"/>
          </a:xfrm>
          <a:prstGeom prst="rect">
            <a:avLst/>
          </a:prstGeom>
        </p:spPr>
      </p:pic>
    </p:spTree>
    <p:extLst>
      <p:ext uri="{BB962C8B-B14F-4D97-AF65-F5344CB8AC3E}">
        <p14:creationId xmlns:p14="http://schemas.microsoft.com/office/powerpoint/2010/main" val="3799525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A7C68-D943-A23B-B624-8863F8E0908D}"/>
              </a:ext>
            </a:extLst>
          </p:cNvPr>
          <p:cNvSpPr>
            <a:spLocks noGrp="1"/>
          </p:cNvSpPr>
          <p:nvPr>
            <p:ph type="title"/>
          </p:nvPr>
        </p:nvSpPr>
        <p:spPr/>
        <p:txBody>
          <a:bodyPr/>
          <a:lstStyle/>
          <a:p>
            <a:r>
              <a:rPr lang="en-US" dirty="0"/>
              <a:t>Select the Edit inbound rules</a:t>
            </a:r>
            <a:endParaRPr lang="en-IN" dirty="0"/>
          </a:p>
        </p:txBody>
      </p:sp>
      <p:pic>
        <p:nvPicPr>
          <p:cNvPr id="4" name="Content Placeholder 3">
            <a:extLst>
              <a:ext uri="{FF2B5EF4-FFF2-40B4-BE49-F238E27FC236}">
                <a16:creationId xmlns:a16="http://schemas.microsoft.com/office/drawing/2014/main" id="{829DC98C-B3B2-61DF-ADDE-B97B0602E43F}"/>
              </a:ext>
            </a:extLst>
          </p:cNvPr>
          <p:cNvPicPr>
            <a:picLocks noGrp="1" noChangeAspect="1"/>
          </p:cNvPicPr>
          <p:nvPr>
            <p:ph idx="1"/>
          </p:nvPr>
        </p:nvPicPr>
        <p:blipFill>
          <a:blip r:embed="rId2"/>
          <a:stretch>
            <a:fillRect/>
          </a:stretch>
        </p:blipFill>
        <p:spPr>
          <a:xfrm>
            <a:off x="1063752" y="2093976"/>
            <a:ext cx="9729166" cy="4081972"/>
          </a:xfrm>
          <a:prstGeom prst="rect">
            <a:avLst/>
          </a:prstGeom>
        </p:spPr>
      </p:pic>
    </p:spTree>
    <p:extLst>
      <p:ext uri="{BB962C8B-B14F-4D97-AF65-F5344CB8AC3E}">
        <p14:creationId xmlns:p14="http://schemas.microsoft.com/office/powerpoint/2010/main" val="13946960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49E86-134A-5F9F-BC4F-155AAC39212B}"/>
              </a:ext>
            </a:extLst>
          </p:cNvPr>
          <p:cNvSpPr>
            <a:spLocks noGrp="1"/>
          </p:cNvSpPr>
          <p:nvPr>
            <p:ph type="title"/>
          </p:nvPr>
        </p:nvSpPr>
        <p:spPr/>
        <p:txBody>
          <a:bodyPr>
            <a:noAutofit/>
          </a:bodyPr>
          <a:lstStyle/>
          <a:p>
            <a:r>
              <a:rPr lang="en-US" sz="4000" dirty="0"/>
              <a:t>click Add rule then add the rule as highlighted in the image below. Then click the save rules to apply the changes</a:t>
            </a:r>
            <a:endParaRPr lang="en-IN" sz="4000" dirty="0"/>
          </a:p>
        </p:txBody>
      </p:sp>
      <p:pic>
        <p:nvPicPr>
          <p:cNvPr id="4" name="Content Placeholder 3">
            <a:extLst>
              <a:ext uri="{FF2B5EF4-FFF2-40B4-BE49-F238E27FC236}">
                <a16:creationId xmlns:a16="http://schemas.microsoft.com/office/drawing/2014/main" id="{B886DE60-C32E-5DE2-1BA5-D8265E034543}"/>
              </a:ext>
            </a:extLst>
          </p:cNvPr>
          <p:cNvPicPr>
            <a:picLocks noGrp="1" noChangeAspect="1"/>
          </p:cNvPicPr>
          <p:nvPr>
            <p:ph idx="1"/>
          </p:nvPr>
        </p:nvPicPr>
        <p:blipFill>
          <a:blip r:embed="rId2"/>
          <a:stretch>
            <a:fillRect/>
          </a:stretch>
        </p:blipFill>
        <p:spPr>
          <a:xfrm>
            <a:off x="1069848" y="2498725"/>
            <a:ext cx="10058400" cy="4141918"/>
          </a:xfrm>
          <a:prstGeom prst="rect">
            <a:avLst/>
          </a:prstGeom>
        </p:spPr>
      </p:pic>
    </p:spTree>
    <p:extLst>
      <p:ext uri="{BB962C8B-B14F-4D97-AF65-F5344CB8AC3E}">
        <p14:creationId xmlns:p14="http://schemas.microsoft.com/office/powerpoint/2010/main" val="28579350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682CC-0C5C-48B3-2F29-87A4AF224A3F}"/>
              </a:ext>
            </a:extLst>
          </p:cNvPr>
          <p:cNvSpPr>
            <a:spLocks noGrp="1"/>
          </p:cNvSpPr>
          <p:nvPr>
            <p:ph type="title"/>
          </p:nvPr>
        </p:nvSpPr>
        <p:spPr>
          <a:xfrm>
            <a:off x="1063752" y="846946"/>
            <a:ext cx="10058400" cy="1416569"/>
          </a:xfrm>
        </p:spPr>
        <p:txBody>
          <a:bodyPr>
            <a:normAutofit fontScale="90000"/>
          </a:bodyPr>
          <a:lstStyle/>
          <a:p>
            <a:r>
              <a:rPr lang="en-US" dirty="0"/>
              <a:t>Step 3 — </a:t>
            </a:r>
            <a:r>
              <a:rPr lang="en-US" b="1" i="0" dirty="0">
                <a:solidFill>
                  <a:srgbClr val="242424"/>
                </a:solidFill>
                <a:effectLst/>
                <a:latin typeface="sohne"/>
              </a:rPr>
              <a:t> Connect your EC2 instance using ssh</a:t>
            </a:r>
            <a:br>
              <a:rPr lang="en-US" b="1" i="0" dirty="0">
                <a:solidFill>
                  <a:srgbClr val="242424"/>
                </a:solidFill>
                <a:effectLst/>
                <a:latin typeface="sohne"/>
              </a:rPr>
            </a:br>
            <a:endParaRPr lang="en-IN" dirty="0"/>
          </a:p>
        </p:txBody>
      </p:sp>
      <p:pic>
        <p:nvPicPr>
          <p:cNvPr id="4" name="Content Placeholder 3">
            <a:extLst>
              <a:ext uri="{FF2B5EF4-FFF2-40B4-BE49-F238E27FC236}">
                <a16:creationId xmlns:a16="http://schemas.microsoft.com/office/drawing/2014/main" id="{6BAF8943-E990-3430-18C5-E94544BA4BCA}"/>
              </a:ext>
            </a:extLst>
          </p:cNvPr>
          <p:cNvPicPr>
            <a:picLocks noGrp="1" noChangeAspect="1"/>
          </p:cNvPicPr>
          <p:nvPr>
            <p:ph idx="1"/>
          </p:nvPr>
        </p:nvPicPr>
        <p:blipFill>
          <a:blip r:embed="rId2"/>
          <a:stretch>
            <a:fillRect/>
          </a:stretch>
        </p:blipFill>
        <p:spPr>
          <a:xfrm>
            <a:off x="1075944" y="2398426"/>
            <a:ext cx="10052304" cy="4212235"/>
          </a:xfrm>
          <a:prstGeom prst="rect">
            <a:avLst/>
          </a:prstGeom>
        </p:spPr>
      </p:pic>
    </p:spTree>
    <p:extLst>
      <p:ext uri="{BB962C8B-B14F-4D97-AF65-F5344CB8AC3E}">
        <p14:creationId xmlns:p14="http://schemas.microsoft.com/office/powerpoint/2010/main" val="31603038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62EDE-4F91-0604-9269-C14E8EA34B82}"/>
              </a:ext>
            </a:extLst>
          </p:cNvPr>
          <p:cNvSpPr>
            <a:spLocks noGrp="1"/>
          </p:cNvSpPr>
          <p:nvPr>
            <p:ph type="title"/>
          </p:nvPr>
        </p:nvSpPr>
        <p:spPr/>
        <p:txBody>
          <a:bodyPr/>
          <a:lstStyle/>
          <a:p>
            <a:r>
              <a:rPr lang="en-US" dirty="0"/>
              <a:t>Jenkins installation path</a:t>
            </a:r>
            <a:endParaRPr lang="en-IN" dirty="0"/>
          </a:p>
        </p:txBody>
      </p:sp>
      <p:sp>
        <p:nvSpPr>
          <p:cNvPr id="3" name="Content Placeholder 2">
            <a:extLst>
              <a:ext uri="{FF2B5EF4-FFF2-40B4-BE49-F238E27FC236}">
                <a16:creationId xmlns:a16="http://schemas.microsoft.com/office/drawing/2014/main" id="{649BC479-B4ED-A832-CB89-DB305ADAC432}"/>
              </a:ext>
            </a:extLst>
          </p:cNvPr>
          <p:cNvSpPr>
            <a:spLocks noGrp="1"/>
          </p:cNvSpPr>
          <p:nvPr>
            <p:ph idx="1"/>
          </p:nvPr>
        </p:nvSpPr>
        <p:spPr/>
        <p:txBody>
          <a:bodyPr/>
          <a:lstStyle/>
          <a:p>
            <a:r>
              <a:rPr lang="en-IN" dirty="0"/>
              <a:t>sudo wget -O /usr/share/keyrings/jenkins-</a:t>
            </a:r>
            <a:r>
              <a:rPr lang="en-IN" dirty="0" err="1"/>
              <a:t>keyring.asc</a:t>
            </a:r>
            <a:r>
              <a:rPr lang="en-IN" dirty="0"/>
              <a:t> \</a:t>
            </a:r>
          </a:p>
          <a:p>
            <a:pPr marL="0" indent="0">
              <a:buNone/>
            </a:pPr>
            <a:r>
              <a:rPr lang="en-IN" dirty="0"/>
              <a:t>	 </a:t>
            </a:r>
            <a:r>
              <a:rPr lang="en-IN" dirty="0">
                <a:hlinkClick r:id="rId2"/>
              </a:rPr>
              <a:t>https://pkg.jenkins.io/debian-stable/jenkins.io-2023.key</a:t>
            </a:r>
            <a:endParaRPr lang="en-IN" dirty="0"/>
          </a:p>
          <a:p>
            <a:r>
              <a:rPr lang="en-IN" dirty="0"/>
              <a:t>echo "deb [signed-by=/usr/share/keyrings/jenkins-</a:t>
            </a:r>
            <a:r>
              <a:rPr lang="en-IN" dirty="0" err="1"/>
              <a:t>keyring.asc</a:t>
            </a:r>
            <a:r>
              <a:rPr lang="en-IN" dirty="0"/>
              <a:t>]" \</a:t>
            </a:r>
          </a:p>
          <a:p>
            <a:pPr marL="0" indent="0">
              <a:buNone/>
            </a:pPr>
            <a:r>
              <a:rPr lang="en-IN" dirty="0"/>
              <a:t>    https://pkg.jenkins.io/debian-stable binary/ | sudo tee \</a:t>
            </a:r>
          </a:p>
          <a:p>
            <a:pPr marL="0" indent="0">
              <a:buNone/>
            </a:pPr>
            <a:r>
              <a:rPr lang="en-IN" dirty="0"/>
              <a:t>    /etc/apt/sources.list.d/jenkins.list &gt; /dev/null</a:t>
            </a:r>
          </a:p>
          <a:p>
            <a:pPr marL="0" indent="0">
              <a:buNone/>
            </a:pPr>
            <a:endParaRPr lang="en-IN" dirty="0"/>
          </a:p>
          <a:p>
            <a:r>
              <a:rPr lang="en-IN" dirty="0"/>
              <a:t> sudo apt-get update</a:t>
            </a:r>
          </a:p>
          <a:p>
            <a:r>
              <a:rPr lang="en-IN" dirty="0"/>
              <a:t> sudo apt-get install fontconfig openjdk-17-jre</a:t>
            </a:r>
          </a:p>
          <a:p>
            <a:r>
              <a:rPr lang="en-IN" dirty="0"/>
              <a:t> sudo apt-get install jenkins</a:t>
            </a:r>
          </a:p>
        </p:txBody>
      </p:sp>
    </p:spTree>
    <p:extLst>
      <p:ext uri="{BB962C8B-B14F-4D97-AF65-F5344CB8AC3E}">
        <p14:creationId xmlns:p14="http://schemas.microsoft.com/office/powerpoint/2010/main" val="37885947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B4C8E5-1C24-EF24-8836-42E14DB7E8A4}"/>
              </a:ext>
            </a:extLst>
          </p:cNvPr>
          <p:cNvSpPr>
            <a:spLocks noGrp="1"/>
          </p:cNvSpPr>
          <p:nvPr>
            <p:ph idx="1"/>
          </p:nvPr>
        </p:nvSpPr>
        <p:spPr>
          <a:xfrm>
            <a:off x="1069848" y="449705"/>
            <a:ext cx="10058400" cy="5722495"/>
          </a:xfrm>
        </p:spPr>
        <p:txBody>
          <a:bodyPr/>
          <a:lstStyle/>
          <a:p>
            <a:r>
              <a:rPr lang="en-IN" dirty="0"/>
              <a:t>sudo systemctl start jenkins</a:t>
            </a:r>
          </a:p>
          <a:p>
            <a:r>
              <a:rPr lang="en-IN" dirty="0"/>
              <a:t>sudo systemctl enable jenkins</a:t>
            </a:r>
          </a:p>
          <a:p>
            <a:r>
              <a:rPr lang="en-IN" dirty="0"/>
              <a:t>sudo systemctl status Jenkins</a:t>
            </a:r>
          </a:p>
          <a:p>
            <a:endParaRPr lang="en-IN" dirty="0"/>
          </a:p>
          <a:p>
            <a:pPr marL="0" indent="0">
              <a:buNone/>
            </a:pPr>
            <a:r>
              <a:rPr lang="en-IN" dirty="0"/>
              <a:t>When we stop the instance again we can  start instance using these commands</a:t>
            </a:r>
          </a:p>
          <a:p>
            <a:r>
              <a:rPr lang="en-IN" dirty="0"/>
              <a:t>sudo systemctl daemon-reload</a:t>
            </a:r>
          </a:p>
          <a:p>
            <a:r>
              <a:rPr lang="en-IN" dirty="0"/>
              <a:t>sudo systemctl restart jenkins.service</a:t>
            </a:r>
          </a:p>
          <a:p>
            <a:r>
              <a:rPr lang="en-IN" dirty="0"/>
              <a:t>sudo systemctl status  jenkins.service</a:t>
            </a:r>
          </a:p>
          <a:p>
            <a:pPr marL="0" indent="0">
              <a:buNone/>
            </a:pPr>
            <a:endParaRPr lang="en-IN" dirty="0"/>
          </a:p>
          <a:p>
            <a:pPr marL="0" indent="0">
              <a:buNone/>
            </a:pPr>
            <a:r>
              <a:rPr lang="en-IN" sz="4000" dirty="0"/>
              <a:t>MAVEN INSTALLATION</a:t>
            </a:r>
          </a:p>
          <a:p>
            <a:r>
              <a:rPr lang="es-ES" dirty="0"/>
              <a:t>sudo apt  install  Maven  -y</a:t>
            </a:r>
          </a:p>
          <a:p>
            <a:r>
              <a:rPr lang="es-ES" dirty="0"/>
              <a:t>mvn –versión</a:t>
            </a:r>
          </a:p>
          <a:p>
            <a:pPr marL="0" indent="0">
              <a:buNone/>
            </a:pPr>
            <a:endParaRPr lang="es-ES" dirty="0"/>
          </a:p>
          <a:p>
            <a:pPr marL="0" indent="0">
              <a:buNone/>
            </a:pPr>
            <a:endParaRPr lang="en-IN" dirty="0"/>
          </a:p>
        </p:txBody>
      </p:sp>
    </p:spTree>
    <p:extLst>
      <p:ext uri="{BB962C8B-B14F-4D97-AF65-F5344CB8AC3E}">
        <p14:creationId xmlns:p14="http://schemas.microsoft.com/office/powerpoint/2010/main" val="24124319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34004-EEB5-12E7-2C58-F983F1A5E644}"/>
              </a:ext>
            </a:extLst>
          </p:cNvPr>
          <p:cNvSpPr>
            <a:spLocks noGrp="1"/>
          </p:cNvSpPr>
          <p:nvPr>
            <p:ph type="title"/>
          </p:nvPr>
        </p:nvSpPr>
        <p:spPr/>
        <p:txBody>
          <a:bodyPr/>
          <a:lstStyle/>
          <a:p>
            <a:r>
              <a:rPr lang="en-US" dirty="0"/>
              <a:t>Docker installation path</a:t>
            </a:r>
            <a:endParaRPr lang="en-IN" dirty="0"/>
          </a:p>
        </p:txBody>
      </p:sp>
      <p:sp>
        <p:nvSpPr>
          <p:cNvPr id="3" name="Content Placeholder 2">
            <a:extLst>
              <a:ext uri="{FF2B5EF4-FFF2-40B4-BE49-F238E27FC236}">
                <a16:creationId xmlns:a16="http://schemas.microsoft.com/office/drawing/2014/main" id="{22E63875-8925-5765-A15D-C422B31E9CCD}"/>
              </a:ext>
            </a:extLst>
          </p:cNvPr>
          <p:cNvSpPr>
            <a:spLocks noGrp="1"/>
          </p:cNvSpPr>
          <p:nvPr>
            <p:ph idx="1"/>
          </p:nvPr>
        </p:nvSpPr>
        <p:spPr/>
        <p:txBody>
          <a:bodyPr/>
          <a:lstStyle/>
          <a:p>
            <a:r>
              <a:rPr lang="en-IN" dirty="0"/>
              <a:t>sudo apt-get update</a:t>
            </a:r>
          </a:p>
          <a:p>
            <a:r>
              <a:rPr lang="en-IN" dirty="0"/>
              <a:t>sudo apt-get install docker.io -y</a:t>
            </a:r>
          </a:p>
          <a:p>
            <a:r>
              <a:rPr lang="en-IN" dirty="0"/>
              <a:t>sudo </a:t>
            </a:r>
            <a:r>
              <a:rPr lang="en-IN" dirty="0" err="1"/>
              <a:t>usermod</a:t>
            </a:r>
            <a:r>
              <a:rPr lang="en-IN" dirty="0"/>
              <a:t> -</a:t>
            </a:r>
            <a:r>
              <a:rPr lang="en-IN" dirty="0" err="1"/>
              <a:t>aG</a:t>
            </a:r>
            <a:r>
              <a:rPr lang="en-IN" dirty="0"/>
              <a:t> docker $USER</a:t>
            </a:r>
          </a:p>
          <a:p>
            <a:r>
              <a:rPr lang="en-IN" dirty="0" err="1"/>
              <a:t>newgrp</a:t>
            </a:r>
            <a:r>
              <a:rPr lang="en-IN" dirty="0"/>
              <a:t> docker</a:t>
            </a:r>
          </a:p>
          <a:p>
            <a:r>
              <a:rPr lang="en-IN" dirty="0"/>
              <a:t>sudo </a:t>
            </a:r>
            <a:r>
              <a:rPr lang="en-IN" dirty="0" err="1"/>
              <a:t>chmod</a:t>
            </a:r>
            <a:r>
              <a:rPr lang="en-IN" dirty="0"/>
              <a:t> 777 /var/run/</a:t>
            </a:r>
            <a:r>
              <a:rPr lang="en-IN" dirty="0" err="1"/>
              <a:t>docker.sock</a:t>
            </a:r>
            <a:endParaRPr lang="en-IN" dirty="0"/>
          </a:p>
          <a:p>
            <a:r>
              <a:rPr lang="en-US" dirty="0"/>
              <a:t>docker run -d --name sonar -p 9000:9000 </a:t>
            </a:r>
            <a:r>
              <a:rPr lang="en-US" dirty="0" err="1"/>
              <a:t>sonarqube:lts-community</a:t>
            </a:r>
            <a:endParaRPr lang="en-IN" dirty="0"/>
          </a:p>
        </p:txBody>
      </p:sp>
    </p:spTree>
    <p:extLst>
      <p:ext uri="{BB962C8B-B14F-4D97-AF65-F5344CB8AC3E}">
        <p14:creationId xmlns:p14="http://schemas.microsoft.com/office/powerpoint/2010/main" val="4096142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36D59-C14D-CF7D-3CC6-F3E7F387F04B}"/>
              </a:ext>
            </a:extLst>
          </p:cNvPr>
          <p:cNvSpPr>
            <a:spLocks noGrp="1"/>
          </p:cNvSpPr>
          <p:nvPr>
            <p:ph type="title"/>
          </p:nvPr>
        </p:nvSpPr>
        <p:spPr/>
        <p:txBody>
          <a:bodyPr/>
          <a:lstStyle/>
          <a:p>
            <a:r>
              <a:rPr lang="en-IN" dirty="0"/>
              <a:t>What is Jenkins?</a:t>
            </a:r>
          </a:p>
        </p:txBody>
      </p:sp>
      <p:sp>
        <p:nvSpPr>
          <p:cNvPr id="3" name="Content Placeholder 2">
            <a:extLst>
              <a:ext uri="{FF2B5EF4-FFF2-40B4-BE49-F238E27FC236}">
                <a16:creationId xmlns:a16="http://schemas.microsoft.com/office/drawing/2014/main" id="{940DD0CA-9712-E6B0-2C99-0EAC40F265F9}"/>
              </a:ext>
            </a:extLst>
          </p:cNvPr>
          <p:cNvSpPr>
            <a:spLocks noGrp="1"/>
          </p:cNvSpPr>
          <p:nvPr>
            <p:ph idx="1"/>
          </p:nvPr>
        </p:nvSpPr>
        <p:spPr/>
        <p:txBody>
          <a:bodyPr>
            <a:normAutofit/>
          </a:bodyPr>
          <a:lstStyle/>
          <a:p>
            <a:r>
              <a:rPr lang="en-US" sz="3600" dirty="0"/>
              <a:t>Jenkins is a tool that is used for automation. It is mainly an open-source server that allows all the developers to build, test and deploy software. It is written in Java and runs on java only. By using Jenkins we can make a continuous integration of projects(jobs) or end-to-endpoint automation</a:t>
            </a:r>
            <a:endParaRPr lang="en-IN" sz="3600" dirty="0"/>
          </a:p>
        </p:txBody>
      </p:sp>
    </p:spTree>
    <p:extLst>
      <p:ext uri="{BB962C8B-B14F-4D97-AF65-F5344CB8AC3E}">
        <p14:creationId xmlns:p14="http://schemas.microsoft.com/office/powerpoint/2010/main" val="40106472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0541DD3-1246-C818-B909-867E79118716}"/>
              </a:ext>
            </a:extLst>
          </p:cNvPr>
          <p:cNvPicPr>
            <a:picLocks noGrp="1" noChangeAspect="1"/>
          </p:cNvPicPr>
          <p:nvPr>
            <p:ph idx="1"/>
          </p:nvPr>
        </p:nvPicPr>
        <p:blipFill>
          <a:blip r:embed="rId2"/>
          <a:stretch>
            <a:fillRect/>
          </a:stretch>
        </p:blipFill>
        <p:spPr>
          <a:xfrm>
            <a:off x="-1" y="0"/>
            <a:ext cx="12192001" cy="6857999"/>
          </a:xfrm>
          <a:prstGeom prst="rect">
            <a:avLst/>
          </a:prstGeom>
        </p:spPr>
      </p:pic>
    </p:spTree>
    <p:extLst>
      <p:ext uri="{BB962C8B-B14F-4D97-AF65-F5344CB8AC3E}">
        <p14:creationId xmlns:p14="http://schemas.microsoft.com/office/powerpoint/2010/main" val="7409063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E928358-756F-7797-9F8A-8C0E1F46CE5F}"/>
              </a:ext>
            </a:extLst>
          </p:cNvPr>
          <p:cNvPicPr>
            <a:picLocks noGrp="1" noChangeAspect="1"/>
          </p:cNvPicPr>
          <p:nvPr>
            <p:ph idx="1"/>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3680431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B291BA4-46A1-80F8-732F-99CFA7F476AF}"/>
              </a:ext>
            </a:extLst>
          </p:cNvPr>
          <p:cNvPicPr>
            <a:picLocks noGrp="1" noChangeAspect="1"/>
          </p:cNvPicPr>
          <p:nvPr>
            <p:ph idx="1"/>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247499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1D4B8-2DE1-83BF-079D-33D7EB91EC79}"/>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2542DA5A-6F22-0BC5-4A21-D9EB4379B464}"/>
              </a:ext>
            </a:extLst>
          </p:cNvPr>
          <p:cNvPicPr>
            <a:picLocks noGrp="1" noChangeAspect="1"/>
          </p:cNvPicPr>
          <p:nvPr>
            <p:ph idx="1"/>
          </p:nvPr>
        </p:nvPicPr>
        <p:blipFill>
          <a:blip r:embed="rId2"/>
          <a:stretch>
            <a:fillRect/>
          </a:stretch>
        </p:blipFill>
        <p:spPr>
          <a:xfrm>
            <a:off x="1069848" y="2120900"/>
            <a:ext cx="10058400" cy="4737100"/>
          </a:xfrm>
          <a:prstGeom prst="rect">
            <a:avLst/>
          </a:prstGeom>
        </p:spPr>
      </p:pic>
    </p:spTree>
    <p:extLst>
      <p:ext uri="{BB962C8B-B14F-4D97-AF65-F5344CB8AC3E}">
        <p14:creationId xmlns:p14="http://schemas.microsoft.com/office/powerpoint/2010/main" val="32902760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0A616-6BEC-2145-35DD-825768515181}"/>
              </a:ext>
            </a:extLst>
          </p:cNvPr>
          <p:cNvSpPr>
            <a:spLocks noGrp="1"/>
          </p:cNvSpPr>
          <p:nvPr>
            <p:ph type="title"/>
          </p:nvPr>
        </p:nvSpPr>
        <p:spPr>
          <a:xfrm>
            <a:off x="824459" y="379701"/>
            <a:ext cx="11182662" cy="1609344"/>
          </a:xfrm>
        </p:spPr>
        <p:txBody>
          <a:bodyPr/>
          <a:lstStyle/>
          <a:p>
            <a:r>
              <a:rPr lang="en-US" dirty="0"/>
              <a:t>Step 1: Log in to the Jenkins dashboard</a:t>
            </a:r>
            <a:endParaRPr lang="en-IN" dirty="0"/>
          </a:p>
        </p:txBody>
      </p:sp>
      <p:pic>
        <p:nvPicPr>
          <p:cNvPr id="4" name="Content Placeholder 3">
            <a:extLst>
              <a:ext uri="{FF2B5EF4-FFF2-40B4-BE49-F238E27FC236}">
                <a16:creationId xmlns:a16="http://schemas.microsoft.com/office/drawing/2014/main" id="{49C3400E-4493-4B3C-9CCC-6C7BBE4D0797}"/>
              </a:ext>
            </a:extLst>
          </p:cNvPr>
          <p:cNvPicPr>
            <a:picLocks noGrp="1" noChangeAspect="1"/>
          </p:cNvPicPr>
          <p:nvPr>
            <p:ph idx="1"/>
          </p:nvPr>
        </p:nvPicPr>
        <p:blipFill>
          <a:blip r:embed="rId2"/>
          <a:stretch>
            <a:fillRect/>
          </a:stretch>
        </p:blipFill>
        <p:spPr>
          <a:xfrm>
            <a:off x="1069848" y="2120900"/>
            <a:ext cx="10058400" cy="4737100"/>
          </a:xfrm>
          <a:prstGeom prst="rect">
            <a:avLst/>
          </a:prstGeom>
        </p:spPr>
      </p:pic>
    </p:spTree>
    <p:extLst>
      <p:ext uri="{BB962C8B-B14F-4D97-AF65-F5344CB8AC3E}">
        <p14:creationId xmlns:p14="http://schemas.microsoft.com/office/powerpoint/2010/main" val="25113511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532E3-A1F0-377D-0C6F-AFEBEC7021BA}"/>
              </a:ext>
            </a:extLst>
          </p:cNvPr>
          <p:cNvSpPr>
            <a:spLocks noGrp="1"/>
          </p:cNvSpPr>
          <p:nvPr>
            <p:ph type="title"/>
          </p:nvPr>
        </p:nvSpPr>
        <p:spPr>
          <a:xfrm>
            <a:off x="0" y="484632"/>
            <a:ext cx="12192000" cy="1224247"/>
          </a:xfrm>
        </p:spPr>
        <p:txBody>
          <a:bodyPr/>
          <a:lstStyle/>
          <a:p>
            <a:r>
              <a:rPr lang="en-US" dirty="0"/>
              <a:t>Step 2: Create the Jenkins pipeline</a:t>
            </a:r>
            <a:endParaRPr lang="en-IN" dirty="0"/>
          </a:p>
        </p:txBody>
      </p:sp>
      <p:pic>
        <p:nvPicPr>
          <p:cNvPr id="4" name="Content Placeholder 3">
            <a:extLst>
              <a:ext uri="{FF2B5EF4-FFF2-40B4-BE49-F238E27FC236}">
                <a16:creationId xmlns:a16="http://schemas.microsoft.com/office/drawing/2014/main" id="{110F3E29-5D91-7160-C76E-23DA03F03E2D}"/>
              </a:ext>
            </a:extLst>
          </p:cNvPr>
          <p:cNvPicPr>
            <a:picLocks noGrp="1" noChangeAspect="1"/>
          </p:cNvPicPr>
          <p:nvPr>
            <p:ph idx="1"/>
          </p:nvPr>
        </p:nvPicPr>
        <p:blipFill>
          <a:blip r:embed="rId2"/>
          <a:stretch>
            <a:fillRect/>
          </a:stretch>
        </p:blipFill>
        <p:spPr>
          <a:xfrm>
            <a:off x="0" y="1708879"/>
            <a:ext cx="12191999" cy="5149121"/>
          </a:xfrm>
          <a:prstGeom prst="rect">
            <a:avLst/>
          </a:prstGeom>
        </p:spPr>
      </p:pic>
    </p:spTree>
    <p:extLst>
      <p:ext uri="{BB962C8B-B14F-4D97-AF65-F5344CB8AC3E}">
        <p14:creationId xmlns:p14="http://schemas.microsoft.com/office/powerpoint/2010/main" val="17811608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71E94-6551-3AFD-D410-D5051DD34CEE}"/>
              </a:ext>
            </a:extLst>
          </p:cNvPr>
          <p:cNvSpPr>
            <a:spLocks noGrp="1"/>
          </p:cNvSpPr>
          <p:nvPr>
            <p:ph type="title"/>
          </p:nvPr>
        </p:nvSpPr>
        <p:spPr>
          <a:xfrm>
            <a:off x="0" y="484632"/>
            <a:ext cx="11128248" cy="1044365"/>
          </a:xfrm>
        </p:spPr>
        <p:txBody>
          <a:bodyPr/>
          <a:lstStyle/>
          <a:p>
            <a:r>
              <a:rPr lang="en-IN" dirty="0"/>
              <a:t>Step 3: Configure pipeline options</a:t>
            </a:r>
          </a:p>
        </p:txBody>
      </p:sp>
      <p:pic>
        <p:nvPicPr>
          <p:cNvPr id="4" name="Content Placeholder 3">
            <a:extLst>
              <a:ext uri="{FF2B5EF4-FFF2-40B4-BE49-F238E27FC236}">
                <a16:creationId xmlns:a16="http://schemas.microsoft.com/office/drawing/2014/main" id="{57AF550D-85C6-FC8D-763E-FD45D75D33D2}"/>
              </a:ext>
            </a:extLst>
          </p:cNvPr>
          <p:cNvPicPr>
            <a:picLocks noGrp="1" noChangeAspect="1"/>
          </p:cNvPicPr>
          <p:nvPr>
            <p:ph idx="1"/>
          </p:nvPr>
        </p:nvPicPr>
        <p:blipFill>
          <a:blip r:embed="rId2"/>
          <a:stretch>
            <a:fillRect/>
          </a:stretch>
        </p:blipFill>
        <p:spPr>
          <a:xfrm>
            <a:off x="0" y="1663908"/>
            <a:ext cx="12191999" cy="5194092"/>
          </a:xfrm>
          <a:prstGeom prst="rect">
            <a:avLst/>
          </a:prstGeom>
        </p:spPr>
      </p:pic>
    </p:spTree>
    <p:extLst>
      <p:ext uri="{BB962C8B-B14F-4D97-AF65-F5344CB8AC3E}">
        <p14:creationId xmlns:p14="http://schemas.microsoft.com/office/powerpoint/2010/main" val="37543928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9F1E3-412A-FBD5-402F-319E50DB5E8E}"/>
              </a:ext>
            </a:extLst>
          </p:cNvPr>
          <p:cNvSpPr>
            <a:spLocks noGrp="1"/>
          </p:cNvSpPr>
          <p:nvPr>
            <p:ph type="title"/>
          </p:nvPr>
        </p:nvSpPr>
        <p:spPr>
          <a:xfrm>
            <a:off x="374754" y="484632"/>
            <a:ext cx="10753494" cy="909453"/>
          </a:xfrm>
        </p:spPr>
        <p:txBody>
          <a:bodyPr/>
          <a:lstStyle/>
          <a:p>
            <a:r>
              <a:rPr lang="en-US" dirty="0"/>
              <a:t>Step 4: Create a pipeline script</a:t>
            </a:r>
            <a:endParaRPr lang="en-IN" dirty="0"/>
          </a:p>
        </p:txBody>
      </p:sp>
      <p:pic>
        <p:nvPicPr>
          <p:cNvPr id="4" name="Content Placeholder 3">
            <a:extLst>
              <a:ext uri="{FF2B5EF4-FFF2-40B4-BE49-F238E27FC236}">
                <a16:creationId xmlns:a16="http://schemas.microsoft.com/office/drawing/2014/main" id="{3DEF96E2-4CA5-E3AE-F713-1E8C95B9C77B}"/>
              </a:ext>
            </a:extLst>
          </p:cNvPr>
          <p:cNvPicPr>
            <a:picLocks noGrp="1" noChangeAspect="1"/>
          </p:cNvPicPr>
          <p:nvPr>
            <p:ph idx="1"/>
          </p:nvPr>
        </p:nvPicPr>
        <p:blipFill>
          <a:blip r:embed="rId2"/>
          <a:stretch>
            <a:fillRect/>
          </a:stretch>
        </p:blipFill>
        <p:spPr>
          <a:xfrm>
            <a:off x="0" y="1499016"/>
            <a:ext cx="12192000" cy="5358984"/>
          </a:xfrm>
          <a:prstGeom prst="rect">
            <a:avLst/>
          </a:prstGeom>
        </p:spPr>
      </p:pic>
    </p:spTree>
    <p:extLst>
      <p:ext uri="{BB962C8B-B14F-4D97-AF65-F5344CB8AC3E}">
        <p14:creationId xmlns:p14="http://schemas.microsoft.com/office/powerpoint/2010/main" val="2945523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21B463B-DD9F-D985-184F-CEF5EB1C6A7F}"/>
              </a:ext>
            </a:extLst>
          </p:cNvPr>
          <p:cNvSpPr txBox="1"/>
          <p:nvPr/>
        </p:nvSpPr>
        <p:spPr>
          <a:xfrm>
            <a:off x="1948721" y="0"/>
            <a:ext cx="9863528" cy="6740307"/>
          </a:xfrm>
          <a:prstGeom prst="rect">
            <a:avLst/>
          </a:prstGeom>
          <a:noFill/>
        </p:spPr>
        <p:txBody>
          <a:bodyPr wrap="square">
            <a:spAutoFit/>
          </a:bodyPr>
          <a:lstStyle/>
          <a:p>
            <a:r>
              <a:rPr lang="en-IN" b="1" dirty="0"/>
              <a:t>pipeline {</a:t>
            </a:r>
          </a:p>
          <a:p>
            <a:r>
              <a:rPr lang="en-IN" b="1" dirty="0"/>
              <a:t>    agent any</a:t>
            </a:r>
          </a:p>
          <a:p>
            <a:endParaRPr lang="en-IN" b="1" dirty="0"/>
          </a:p>
          <a:p>
            <a:r>
              <a:rPr lang="en-IN" b="1" dirty="0"/>
              <a:t>    tools {</a:t>
            </a:r>
          </a:p>
          <a:p>
            <a:r>
              <a:rPr lang="en-IN" b="1" dirty="0"/>
              <a:t>        </a:t>
            </a:r>
            <a:r>
              <a:rPr lang="en-IN" b="1" dirty="0" err="1"/>
              <a:t>jdk</a:t>
            </a:r>
            <a:r>
              <a:rPr lang="en-IN" b="1" dirty="0"/>
              <a:t> 'jdk17'</a:t>
            </a:r>
          </a:p>
          <a:p>
            <a:r>
              <a:rPr lang="en-IN" b="1" dirty="0"/>
              <a:t>        </a:t>
            </a:r>
            <a:r>
              <a:rPr lang="en-IN" b="1" dirty="0" err="1"/>
              <a:t>nodejs</a:t>
            </a:r>
            <a:r>
              <a:rPr lang="en-IN" b="1" dirty="0"/>
              <a:t> 'node23'</a:t>
            </a:r>
          </a:p>
          <a:p>
            <a:r>
              <a:rPr lang="en-IN" b="1" dirty="0"/>
              <a:t>    }</a:t>
            </a:r>
          </a:p>
          <a:p>
            <a:endParaRPr lang="en-IN" b="1" dirty="0"/>
          </a:p>
          <a:p>
            <a:r>
              <a:rPr lang="en-IN" b="1" dirty="0"/>
              <a:t>    environment {</a:t>
            </a:r>
          </a:p>
          <a:p>
            <a:r>
              <a:rPr lang="en-IN" b="1" dirty="0"/>
              <a:t>        SCANNER_HOME = tool 'sonar-scanner'</a:t>
            </a:r>
          </a:p>
          <a:p>
            <a:r>
              <a:rPr lang="en-IN" b="1" dirty="0"/>
              <a:t>    }</a:t>
            </a:r>
          </a:p>
          <a:p>
            <a:endParaRPr lang="en-IN" b="1" dirty="0"/>
          </a:p>
          <a:p>
            <a:r>
              <a:rPr lang="en-IN" b="1" dirty="0"/>
              <a:t>    stages {</a:t>
            </a:r>
          </a:p>
          <a:p>
            <a:r>
              <a:rPr lang="en-IN" b="1" dirty="0"/>
              <a:t>        stage('Clean Workspace') {</a:t>
            </a:r>
          </a:p>
          <a:p>
            <a:r>
              <a:rPr lang="en-IN" b="1" dirty="0"/>
              <a:t>            steps {</a:t>
            </a:r>
          </a:p>
          <a:p>
            <a:r>
              <a:rPr lang="en-IN" b="1" dirty="0"/>
              <a:t>                </a:t>
            </a:r>
            <a:r>
              <a:rPr lang="en-IN" b="1" dirty="0" err="1"/>
              <a:t>cleanWs</a:t>
            </a:r>
            <a:r>
              <a:rPr lang="en-IN" b="1" dirty="0"/>
              <a:t>()</a:t>
            </a:r>
          </a:p>
          <a:p>
            <a:r>
              <a:rPr lang="en-IN" b="1" dirty="0"/>
              <a:t>            }</a:t>
            </a:r>
          </a:p>
          <a:p>
            <a:r>
              <a:rPr lang="en-IN" b="1" dirty="0"/>
              <a:t>        }</a:t>
            </a:r>
          </a:p>
          <a:p>
            <a:endParaRPr lang="en-IN" b="1" dirty="0"/>
          </a:p>
          <a:p>
            <a:r>
              <a:rPr lang="en-IN" b="1" dirty="0"/>
              <a:t>        stage('Checkout from Git') {</a:t>
            </a:r>
          </a:p>
          <a:p>
            <a:r>
              <a:rPr lang="en-IN" b="1" dirty="0"/>
              <a:t>            steps {</a:t>
            </a:r>
          </a:p>
          <a:p>
            <a:r>
              <a:rPr lang="en-IN" b="1" dirty="0"/>
              <a:t>                git 'https://github.com/prasad234567/My-DevOps-Project-</a:t>
            </a:r>
            <a:r>
              <a:rPr lang="en-IN" b="1" dirty="0" err="1"/>
              <a:t>Swiggy.git</a:t>
            </a:r>
            <a:r>
              <a:rPr lang="en-IN" b="1" dirty="0"/>
              <a:t>'</a:t>
            </a:r>
          </a:p>
          <a:p>
            <a:r>
              <a:rPr lang="en-IN" b="1" dirty="0"/>
              <a:t>            }</a:t>
            </a:r>
          </a:p>
          <a:p>
            <a:r>
              <a:rPr lang="en-IN" b="1" dirty="0"/>
              <a:t>        }</a:t>
            </a:r>
          </a:p>
        </p:txBody>
      </p:sp>
    </p:spTree>
    <p:extLst>
      <p:ext uri="{BB962C8B-B14F-4D97-AF65-F5344CB8AC3E}">
        <p14:creationId xmlns:p14="http://schemas.microsoft.com/office/powerpoint/2010/main" val="21120684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AFDA5F-F420-D221-E686-3E3345CD9CC2}"/>
              </a:ext>
            </a:extLst>
          </p:cNvPr>
          <p:cNvSpPr txBox="1"/>
          <p:nvPr/>
        </p:nvSpPr>
        <p:spPr>
          <a:xfrm>
            <a:off x="1873770" y="609097"/>
            <a:ext cx="7266481" cy="5632311"/>
          </a:xfrm>
          <a:prstGeom prst="rect">
            <a:avLst/>
          </a:prstGeom>
          <a:noFill/>
        </p:spPr>
        <p:txBody>
          <a:bodyPr wrap="square">
            <a:spAutoFit/>
          </a:bodyPr>
          <a:lstStyle/>
          <a:p>
            <a:r>
              <a:rPr lang="en-IN" b="1" dirty="0"/>
              <a:t>stage('SonarQube Analysis') {</a:t>
            </a:r>
          </a:p>
          <a:p>
            <a:r>
              <a:rPr lang="en-IN" b="1" dirty="0"/>
              <a:t>            steps {</a:t>
            </a:r>
          </a:p>
          <a:p>
            <a:r>
              <a:rPr lang="en-IN" b="1" dirty="0"/>
              <a:t>                </a:t>
            </a:r>
            <a:r>
              <a:rPr lang="en-IN" b="1" dirty="0" err="1"/>
              <a:t>withSonarQubeEnv</a:t>
            </a:r>
            <a:r>
              <a:rPr lang="en-IN" b="1" dirty="0"/>
              <a:t>('sonar-server') {</a:t>
            </a:r>
          </a:p>
          <a:p>
            <a:r>
              <a:rPr lang="en-IN" b="1" dirty="0"/>
              <a:t>                    </a:t>
            </a:r>
            <a:r>
              <a:rPr lang="en-IN" b="1" dirty="0" err="1"/>
              <a:t>sh</a:t>
            </a:r>
            <a:r>
              <a:rPr lang="en-IN" b="1" dirty="0"/>
              <a:t> ''' </a:t>
            </a:r>
          </a:p>
          <a:p>
            <a:r>
              <a:rPr lang="en-IN" b="1" dirty="0"/>
              <a:t>                    $SCANNER_HOME/bin/sonar-scanner \</a:t>
            </a:r>
          </a:p>
          <a:p>
            <a:r>
              <a:rPr lang="en-IN" b="1" dirty="0"/>
              <a:t>                    -</a:t>
            </a:r>
            <a:r>
              <a:rPr lang="en-IN" b="1" dirty="0" err="1"/>
              <a:t>Dsonar.projectName</a:t>
            </a:r>
            <a:r>
              <a:rPr lang="en-IN" b="1" dirty="0"/>
              <a:t>=</a:t>
            </a:r>
            <a:r>
              <a:rPr lang="en-IN" b="1" dirty="0" err="1"/>
              <a:t>swiggy</a:t>
            </a:r>
            <a:r>
              <a:rPr lang="en-IN" b="1" dirty="0"/>
              <a:t>-app \</a:t>
            </a:r>
          </a:p>
          <a:p>
            <a:r>
              <a:rPr lang="en-IN" b="1" dirty="0"/>
              <a:t>                    -</a:t>
            </a:r>
            <a:r>
              <a:rPr lang="en-IN" b="1" dirty="0" err="1"/>
              <a:t>Dsonar.projectKey</a:t>
            </a:r>
            <a:r>
              <a:rPr lang="en-IN" b="1" dirty="0"/>
              <a:t>=</a:t>
            </a:r>
            <a:r>
              <a:rPr lang="en-IN" b="1" dirty="0" err="1"/>
              <a:t>swiggy</a:t>
            </a:r>
            <a:r>
              <a:rPr lang="en-IN" b="1" dirty="0"/>
              <a:t>-app </a:t>
            </a:r>
          </a:p>
          <a:p>
            <a:r>
              <a:rPr lang="en-IN" b="1" dirty="0"/>
              <a:t>                    '''</a:t>
            </a:r>
          </a:p>
          <a:p>
            <a:r>
              <a:rPr lang="en-IN" b="1" dirty="0"/>
              <a:t>                }</a:t>
            </a:r>
          </a:p>
          <a:p>
            <a:r>
              <a:rPr lang="en-IN" b="1" dirty="0"/>
              <a:t>            }</a:t>
            </a:r>
          </a:p>
          <a:p>
            <a:r>
              <a:rPr lang="en-IN" b="1" dirty="0"/>
              <a:t>        }</a:t>
            </a:r>
          </a:p>
          <a:p>
            <a:endParaRPr lang="en-IN" b="1" dirty="0"/>
          </a:p>
          <a:p>
            <a:r>
              <a:rPr lang="en-IN" b="1" dirty="0"/>
              <a:t>        stage('Quality Gate') {</a:t>
            </a:r>
          </a:p>
          <a:p>
            <a:r>
              <a:rPr lang="en-IN" b="1" dirty="0"/>
              <a:t>            steps {</a:t>
            </a:r>
          </a:p>
          <a:p>
            <a:r>
              <a:rPr lang="en-IN" b="1" dirty="0"/>
              <a:t>                script {</a:t>
            </a:r>
          </a:p>
          <a:p>
            <a:r>
              <a:rPr lang="en-IN" b="1" dirty="0"/>
              <a:t>                    </a:t>
            </a:r>
            <a:r>
              <a:rPr lang="en-IN" b="1" dirty="0" err="1"/>
              <a:t>waitForQualityGate</a:t>
            </a:r>
            <a:r>
              <a:rPr lang="en-IN" b="1" dirty="0"/>
              <a:t> </a:t>
            </a:r>
            <a:r>
              <a:rPr lang="en-IN" b="1" dirty="0" err="1"/>
              <a:t>abortPipeline</a:t>
            </a:r>
            <a:r>
              <a:rPr lang="en-IN" b="1" dirty="0"/>
              <a:t>: false, </a:t>
            </a:r>
            <a:r>
              <a:rPr lang="en-IN" b="1" dirty="0" err="1"/>
              <a:t>credentialsId</a:t>
            </a:r>
            <a:r>
              <a:rPr lang="en-IN" b="1" dirty="0"/>
              <a:t>: 'sonar-token'</a:t>
            </a:r>
          </a:p>
          <a:p>
            <a:r>
              <a:rPr lang="en-IN" b="1" dirty="0"/>
              <a:t>                }</a:t>
            </a:r>
          </a:p>
          <a:p>
            <a:r>
              <a:rPr lang="en-IN" b="1" dirty="0"/>
              <a:t>            }</a:t>
            </a:r>
          </a:p>
          <a:p>
            <a:r>
              <a:rPr lang="en-IN" b="1" dirty="0"/>
              <a:t>        }</a:t>
            </a:r>
          </a:p>
        </p:txBody>
      </p:sp>
    </p:spTree>
    <p:extLst>
      <p:ext uri="{BB962C8B-B14F-4D97-AF65-F5344CB8AC3E}">
        <p14:creationId xmlns:p14="http://schemas.microsoft.com/office/powerpoint/2010/main" val="3258246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C0D0E-6294-07F6-FFDD-64191E7DE0E0}"/>
              </a:ext>
            </a:extLst>
          </p:cNvPr>
          <p:cNvSpPr>
            <a:spLocks noGrp="1"/>
          </p:cNvSpPr>
          <p:nvPr>
            <p:ph type="title"/>
          </p:nvPr>
        </p:nvSpPr>
        <p:spPr/>
        <p:txBody>
          <a:bodyPr/>
          <a:lstStyle/>
          <a:p>
            <a:r>
              <a:rPr lang="en-IN" dirty="0"/>
              <a:t>Why Organizations use Jenkins?</a:t>
            </a:r>
          </a:p>
        </p:txBody>
      </p:sp>
      <p:sp>
        <p:nvSpPr>
          <p:cNvPr id="3" name="Content Placeholder 2">
            <a:extLst>
              <a:ext uri="{FF2B5EF4-FFF2-40B4-BE49-F238E27FC236}">
                <a16:creationId xmlns:a16="http://schemas.microsoft.com/office/drawing/2014/main" id="{529EDB39-0534-38E9-A41E-244E18DB4DD5}"/>
              </a:ext>
            </a:extLst>
          </p:cNvPr>
          <p:cNvSpPr>
            <a:spLocks noGrp="1"/>
          </p:cNvSpPr>
          <p:nvPr>
            <p:ph idx="1"/>
          </p:nvPr>
        </p:nvSpPr>
        <p:spPr/>
        <p:txBody>
          <a:bodyPr/>
          <a:lstStyle/>
          <a:p>
            <a:r>
              <a:rPr lang="en-US" dirty="0"/>
              <a:t>Jenkins facilitates the automation of several stages of the software development lifecycle, including application development, testing, and deployment. Operating within servlet containers like Apache Tomcat, the technology is server- based. Continuous delivery (CD) and integration (CI) pipelines can be created and managed with Jenkins. The development, testing, and deployment of software applications are automated using CI/CD pipelines. You will be able to release software more regularly and with fewer problems if you do this.</a:t>
            </a:r>
          </a:p>
          <a:p>
            <a:endParaRPr lang="en-US" dirty="0"/>
          </a:p>
          <a:p>
            <a:r>
              <a:rPr lang="en-US" dirty="0"/>
              <a:t>jenkins is flexible.</a:t>
            </a:r>
          </a:p>
          <a:p>
            <a:r>
              <a:rPr lang="en-US" dirty="0"/>
              <a:t>You can add the n no .of  plugins you want to add to the  jenkins.</a:t>
            </a:r>
          </a:p>
          <a:p>
            <a:r>
              <a:rPr lang="en-US" dirty="0"/>
              <a:t>You can automate the proceses of CI/CD pipelines of all the projects.</a:t>
            </a:r>
            <a:endParaRPr lang="en-IN" dirty="0"/>
          </a:p>
        </p:txBody>
      </p:sp>
    </p:spTree>
    <p:extLst>
      <p:ext uri="{BB962C8B-B14F-4D97-AF65-F5344CB8AC3E}">
        <p14:creationId xmlns:p14="http://schemas.microsoft.com/office/powerpoint/2010/main" val="38428345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41B6CC-2283-BD80-D0AD-0B0E1BE3113C}"/>
              </a:ext>
            </a:extLst>
          </p:cNvPr>
          <p:cNvSpPr txBox="1"/>
          <p:nvPr/>
        </p:nvSpPr>
        <p:spPr>
          <a:xfrm>
            <a:off x="752006" y="197346"/>
            <a:ext cx="10238282" cy="6463308"/>
          </a:xfrm>
          <a:prstGeom prst="rect">
            <a:avLst/>
          </a:prstGeom>
          <a:noFill/>
        </p:spPr>
        <p:txBody>
          <a:bodyPr wrap="square">
            <a:spAutoFit/>
          </a:bodyPr>
          <a:lstStyle/>
          <a:p>
            <a:r>
              <a:rPr lang="en-IN" dirty="0"/>
              <a:t> </a:t>
            </a:r>
            <a:r>
              <a:rPr lang="en-IN" b="1" dirty="0"/>
              <a:t>stage('Install Dependencies') {</a:t>
            </a:r>
          </a:p>
          <a:p>
            <a:r>
              <a:rPr lang="en-IN" b="1" dirty="0"/>
              <a:t>            steps {</a:t>
            </a:r>
          </a:p>
          <a:p>
            <a:r>
              <a:rPr lang="en-IN" b="1" dirty="0"/>
              <a:t>                </a:t>
            </a:r>
            <a:r>
              <a:rPr lang="en-IN" b="1" dirty="0" err="1"/>
              <a:t>sh</a:t>
            </a:r>
            <a:r>
              <a:rPr lang="en-IN" b="1" dirty="0"/>
              <a:t> '</a:t>
            </a:r>
            <a:r>
              <a:rPr lang="en-IN" b="1" dirty="0" err="1"/>
              <a:t>npm</a:t>
            </a:r>
            <a:r>
              <a:rPr lang="en-IN" b="1" dirty="0"/>
              <a:t> install'</a:t>
            </a:r>
          </a:p>
          <a:p>
            <a:r>
              <a:rPr lang="en-IN" b="1" dirty="0"/>
              <a:t>            }</a:t>
            </a:r>
          </a:p>
          <a:p>
            <a:r>
              <a:rPr lang="en-IN" b="1" dirty="0"/>
              <a:t>        }</a:t>
            </a:r>
          </a:p>
          <a:p>
            <a:endParaRPr lang="en-IN" b="1" dirty="0"/>
          </a:p>
          <a:p>
            <a:r>
              <a:rPr lang="en-IN" b="1" dirty="0"/>
              <a:t>        stage('OWASP FS SCAN') {</a:t>
            </a:r>
          </a:p>
          <a:p>
            <a:r>
              <a:rPr lang="en-IN" b="1" dirty="0"/>
              <a:t>            steps {</a:t>
            </a:r>
          </a:p>
          <a:p>
            <a:r>
              <a:rPr lang="en-IN" b="1" dirty="0"/>
              <a:t>                </a:t>
            </a:r>
            <a:r>
              <a:rPr lang="en-IN" b="1" dirty="0" err="1"/>
              <a:t>dependencyCheck</a:t>
            </a:r>
            <a:r>
              <a:rPr lang="en-IN" b="1" dirty="0"/>
              <a:t> </a:t>
            </a:r>
            <a:r>
              <a:rPr lang="en-IN" b="1" dirty="0" err="1"/>
              <a:t>additionalArguments</a:t>
            </a:r>
            <a:r>
              <a:rPr lang="en-IN" b="1" dirty="0"/>
              <a:t>: '--scan ./ --</a:t>
            </a:r>
            <a:r>
              <a:rPr lang="en-IN" b="1" dirty="0" err="1"/>
              <a:t>disableYarnAudit</a:t>
            </a:r>
            <a:r>
              <a:rPr lang="en-IN" b="1" dirty="0"/>
              <a:t> --</a:t>
            </a:r>
            <a:r>
              <a:rPr lang="en-IN" b="1" dirty="0" err="1"/>
              <a:t>disableNodeAudit</a:t>
            </a:r>
            <a:r>
              <a:rPr lang="en-IN" b="1" dirty="0"/>
              <a:t>', </a:t>
            </a:r>
            <a:r>
              <a:rPr lang="en-IN" b="1" dirty="0" err="1"/>
              <a:t>odcInstallation</a:t>
            </a:r>
            <a:r>
              <a:rPr lang="en-IN" b="1" dirty="0"/>
              <a:t>: 'DP-Check'</a:t>
            </a:r>
          </a:p>
          <a:p>
            <a:r>
              <a:rPr lang="en-IN" b="1" dirty="0"/>
              <a:t>                </a:t>
            </a:r>
            <a:r>
              <a:rPr lang="en-IN" b="1" dirty="0" err="1"/>
              <a:t>dependencyCheckPublisher</a:t>
            </a:r>
            <a:r>
              <a:rPr lang="en-IN" b="1" dirty="0"/>
              <a:t> pattern: '**/dependency-check-report.xml'</a:t>
            </a:r>
          </a:p>
          <a:p>
            <a:r>
              <a:rPr lang="en-IN" b="1" dirty="0"/>
              <a:t>            }</a:t>
            </a:r>
          </a:p>
          <a:p>
            <a:r>
              <a:rPr lang="en-IN" b="1" dirty="0"/>
              <a:t>        }</a:t>
            </a:r>
          </a:p>
          <a:p>
            <a:endParaRPr lang="en-IN" b="1" dirty="0"/>
          </a:p>
          <a:p>
            <a:r>
              <a:rPr lang="en-IN" b="1" dirty="0"/>
              <a:t>        stage('Docker Login') {</a:t>
            </a:r>
          </a:p>
          <a:p>
            <a:r>
              <a:rPr lang="en-IN" b="1" dirty="0"/>
              <a:t>            steps {</a:t>
            </a:r>
          </a:p>
          <a:p>
            <a:r>
              <a:rPr lang="en-IN" b="1" dirty="0"/>
              <a:t>                </a:t>
            </a:r>
            <a:r>
              <a:rPr lang="en-IN" b="1" dirty="0" err="1"/>
              <a:t>withCredentials</a:t>
            </a:r>
            <a:r>
              <a:rPr lang="en-IN" b="1" dirty="0"/>
              <a:t>([</a:t>
            </a:r>
            <a:r>
              <a:rPr lang="en-IN" b="1" dirty="0" err="1"/>
              <a:t>usernamePassword</a:t>
            </a:r>
            <a:r>
              <a:rPr lang="en-IN" b="1" dirty="0"/>
              <a:t>(</a:t>
            </a:r>
            <a:r>
              <a:rPr lang="en-IN" b="1" dirty="0" err="1"/>
              <a:t>credentialsId</a:t>
            </a:r>
            <a:r>
              <a:rPr lang="en-IN" b="1" dirty="0"/>
              <a:t>: 'docker-creds', </a:t>
            </a:r>
            <a:r>
              <a:rPr lang="en-IN" b="1" dirty="0" err="1"/>
              <a:t>passwordVariable</a:t>
            </a:r>
            <a:r>
              <a:rPr lang="en-IN" b="1" dirty="0"/>
              <a:t>: '</a:t>
            </a:r>
            <a:r>
              <a:rPr lang="en-IN" b="1" dirty="0" err="1"/>
              <a:t>mypasswd</a:t>
            </a:r>
            <a:r>
              <a:rPr lang="en-IN" b="1" dirty="0"/>
              <a:t>', </a:t>
            </a:r>
            <a:r>
              <a:rPr lang="en-IN" b="1" dirty="0" err="1"/>
              <a:t>usernameVariable</a:t>
            </a:r>
            <a:r>
              <a:rPr lang="en-IN" b="1" dirty="0"/>
              <a:t>: 'usr')]) {</a:t>
            </a:r>
          </a:p>
          <a:p>
            <a:r>
              <a:rPr lang="en-IN" b="1" dirty="0"/>
              <a:t>                    </a:t>
            </a:r>
            <a:r>
              <a:rPr lang="en-IN" b="1" dirty="0" err="1"/>
              <a:t>sh</a:t>
            </a:r>
            <a:r>
              <a:rPr lang="en-IN" b="1" dirty="0"/>
              <a:t> 'docker logout'</a:t>
            </a:r>
          </a:p>
          <a:p>
            <a:r>
              <a:rPr lang="en-IN" b="1" dirty="0"/>
              <a:t>                    </a:t>
            </a:r>
            <a:r>
              <a:rPr lang="en-IN" b="1" dirty="0" err="1"/>
              <a:t>sh</a:t>
            </a:r>
            <a:r>
              <a:rPr lang="en-IN" b="1" dirty="0"/>
              <a:t> 'echo ${</a:t>
            </a:r>
            <a:r>
              <a:rPr lang="en-IN" b="1" dirty="0" err="1"/>
              <a:t>mypasswd</a:t>
            </a:r>
            <a:r>
              <a:rPr lang="en-IN" b="1" dirty="0"/>
              <a:t>} | docker login -u ${usr} --password-stdin'</a:t>
            </a:r>
          </a:p>
          <a:p>
            <a:r>
              <a:rPr lang="en-IN" b="1" dirty="0"/>
              <a:t>                }</a:t>
            </a:r>
          </a:p>
          <a:p>
            <a:r>
              <a:rPr lang="en-IN" b="1" dirty="0"/>
              <a:t>            }</a:t>
            </a:r>
          </a:p>
          <a:p>
            <a:r>
              <a:rPr lang="en-IN" b="1" dirty="0"/>
              <a:t>        }</a:t>
            </a:r>
          </a:p>
        </p:txBody>
      </p:sp>
    </p:spTree>
    <p:extLst>
      <p:ext uri="{BB962C8B-B14F-4D97-AF65-F5344CB8AC3E}">
        <p14:creationId xmlns:p14="http://schemas.microsoft.com/office/powerpoint/2010/main" val="25990342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A83036-F3D7-F7C6-94B5-313859FEB6B2}"/>
              </a:ext>
            </a:extLst>
          </p:cNvPr>
          <p:cNvSpPr txBox="1"/>
          <p:nvPr/>
        </p:nvSpPr>
        <p:spPr>
          <a:xfrm>
            <a:off x="3046751" y="332098"/>
            <a:ext cx="6093500" cy="6186309"/>
          </a:xfrm>
          <a:prstGeom prst="rect">
            <a:avLst/>
          </a:prstGeom>
          <a:noFill/>
        </p:spPr>
        <p:txBody>
          <a:bodyPr wrap="square">
            <a:spAutoFit/>
          </a:bodyPr>
          <a:lstStyle/>
          <a:p>
            <a:r>
              <a:rPr lang="en-IN" b="1" dirty="0"/>
              <a:t>stage('Build Docker') {</a:t>
            </a:r>
          </a:p>
          <a:p>
            <a:r>
              <a:rPr lang="en-IN" b="1" dirty="0"/>
              <a:t>            steps {</a:t>
            </a:r>
          </a:p>
          <a:p>
            <a:r>
              <a:rPr lang="en-IN" b="1" dirty="0"/>
              <a:t>                </a:t>
            </a:r>
            <a:r>
              <a:rPr lang="en-IN" b="1" dirty="0" err="1"/>
              <a:t>sh</a:t>
            </a:r>
            <a:r>
              <a:rPr lang="en-IN" b="1" dirty="0"/>
              <a:t> 'docker build -t </a:t>
            </a:r>
            <a:r>
              <a:rPr lang="en-IN" b="1" dirty="0" err="1"/>
              <a:t>swiggy</a:t>
            </a:r>
            <a:r>
              <a:rPr lang="en-IN" b="1" dirty="0"/>
              <a:t>-app .'</a:t>
            </a:r>
          </a:p>
          <a:p>
            <a:r>
              <a:rPr lang="en-IN" b="1" dirty="0"/>
              <a:t>                </a:t>
            </a:r>
            <a:r>
              <a:rPr lang="en-IN" b="1" dirty="0" err="1"/>
              <a:t>sh</a:t>
            </a:r>
            <a:r>
              <a:rPr lang="en-IN" b="1" dirty="0"/>
              <a:t> 'docker tag </a:t>
            </a:r>
            <a:r>
              <a:rPr lang="en-IN" b="1" dirty="0" err="1"/>
              <a:t>swiggy</a:t>
            </a:r>
            <a:r>
              <a:rPr lang="en-IN" b="1" dirty="0"/>
              <a:t>-app akhil460/</a:t>
            </a:r>
            <a:r>
              <a:rPr lang="en-IN" b="1" dirty="0" err="1"/>
              <a:t>swiggy-app:latest</a:t>
            </a:r>
            <a:r>
              <a:rPr lang="en-IN" b="1" dirty="0"/>
              <a:t>'</a:t>
            </a:r>
          </a:p>
          <a:p>
            <a:r>
              <a:rPr lang="en-IN" b="1" dirty="0"/>
              <a:t>            }</a:t>
            </a:r>
          </a:p>
          <a:p>
            <a:r>
              <a:rPr lang="en-IN" b="1" dirty="0"/>
              <a:t>        }</a:t>
            </a:r>
          </a:p>
          <a:p>
            <a:endParaRPr lang="en-IN" b="1" dirty="0"/>
          </a:p>
          <a:p>
            <a:r>
              <a:rPr lang="en-IN" b="1" dirty="0"/>
              <a:t>        stage('Push to </a:t>
            </a:r>
            <a:r>
              <a:rPr lang="en-IN" b="1" dirty="0" err="1"/>
              <a:t>DockerHub</a:t>
            </a:r>
            <a:r>
              <a:rPr lang="en-IN" b="1" dirty="0"/>
              <a:t>') {</a:t>
            </a:r>
          </a:p>
          <a:p>
            <a:r>
              <a:rPr lang="en-IN" b="1" dirty="0"/>
              <a:t>            steps {</a:t>
            </a:r>
          </a:p>
          <a:p>
            <a:r>
              <a:rPr lang="en-IN" b="1" dirty="0"/>
              <a:t>                </a:t>
            </a:r>
            <a:r>
              <a:rPr lang="en-IN" b="1" dirty="0" err="1"/>
              <a:t>sh</a:t>
            </a:r>
            <a:r>
              <a:rPr lang="en-IN" b="1" dirty="0"/>
              <a:t> 'docker push akhil460/</a:t>
            </a:r>
            <a:r>
              <a:rPr lang="en-IN" b="1" dirty="0" err="1"/>
              <a:t>swiggy-app:latest</a:t>
            </a:r>
            <a:r>
              <a:rPr lang="en-IN" b="1" dirty="0"/>
              <a:t>'</a:t>
            </a:r>
          </a:p>
          <a:p>
            <a:r>
              <a:rPr lang="en-IN" b="1" dirty="0"/>
              <a:t>            }</a:t>
            </a:r>
          </a:p>
          <a:p>
            <a:r>
              <a:rPr lang="en-IN" b="1" dirty="0"/>
              <a:t>        }</a:t>
            </a:r>
          </a:p>
          <a:p>
            <a:endParaRPr lang="en-IN" b="1" dirty="0"/>
          </a:p>
          <a:p>
            <a:r>
              <a:rPr lang="en-IN" b="1" dirty="0"/>
              <a:t>        stage('Deploy to Container') {</a:t>
            </a:r>
          </a:p>
          <a:p>
            <a:r>
              <a:rPr lang="en-IN" b="1" dirty="0"/>
              <a:t>            steps {</a:t>
            </a:r>
          </a:p>
          <a:p>
            <a:r>
              <a:rPr lang="en-IN" b="1" dirty="0"/>
              <a:t>                </a:t>
            </a:r>
            <a:r>
              <a:rPr lang="en-IN" b="1" dirty="0" err="1"/>
              <a:t>sh</a:t>
            </a:r>
            <a:r>
              <a:rPr lang="en-IN" b="1" dirty="0"/>
              <a:t> 'docker run -d --name </a:t>
            </a:r>
            <a:r>
              <a:rPr lang="en-IN" b="1" dirty="0" err="1"/>
              <a:t>swiggy</a:t>
            </a:r>
            <a:r>
              <a:rPr lang="en-IN" b="1" dirty="0"/>
              <a:t>-app -p 3000:3000 varaprasad372/</a:t>
            </a:r>
            <a:r>
              <a:rPr lang="en-IN" b="1" dirty="0" err="1"/>
              <a:t>swiggy-app:latest</a:t>
            </a:r>
            <a:r>
              <a:rPr lang="en-IN" b="1" dirty="0"/>
              <a:t>'</a:t>
            </a:r>
          </a:p>
          <a:p>
            <a:r>
              <a:rPr lang="en-IN" b="1" dirty="0"/>
              <a:t>            }</a:t>
            </a:r>
          </a:p>
          <a:p>
            <a:r>
              <a:rPr lang="en-IN" b="1" dirty="0"/>
              <a:t>        }</a:t>
            </a:r>
          </a:p>
          <a:p>
            <a:r>
              <a:rPr lang="en-IN" b="1" dirty="0"/>
              <a:t>    }</a:t>
            </a:r>
          </a:p>
          <a:p>
            <a:r>
              <a:rPr lang="en-IN" b="1" dirty="0"/>
              <a:t>}</a:t>
            </a:r>
          </a:p>
        </p:txBody>
      </p:sp>
    </p:spTree>
    <p:extLst>
      <p:ext uri="{BB962C8B-B14F-4D97-AF65-F5344CB8AC3E}">
        <p14:creationId xmlns:p14="http://schemas.microsoft.com/office/powerpoint/2010/main" val="6221598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6F502-7085-96B3-9308-3BE63E38CE0A}"/>
              </a:ext>
            </a:extLst>
          </p:cNvPr>
          <p:cNvSpPr>
            <a:spLocks noGrp="1"/>
          </p:cNvSpPr>
          <p:nvPr>
            <p:ph type="title"/>
          </p:nvPr>
        </p:nvSpPr>
        <p:spPr>
          <a:xfrm>
            <a:off x="-1" y="484632"/>
            <a:ext cx="12191999" cy="1194266"/>
          </a:xfrm>
        </p:spPr>
        <p:txBody>
          <a:bodyPr/>
          <a:lstStyle/>
          <a:p>
            <a:r>
              <a:rPr lang="en-US" dirty="0"/>
              <a:t>Step 5: Trigger the pipeline manually</a:t>
            </a:r>
            <a:endParaRPr lang="en-IN" dirty="0"/>
          </a:p>
        </p:txBody>
      </p:sp>
      <p:pic>
        <p:nvPicPr>
          <p:cNvPr id="4" name="Content Placeholder 3">
            <a:extLst>
              <a:ext uri="{FF2B5EF4-FFF2-40B4-BE49-F238E27FC236}">
                <a16:creationId xmlns:a16="http://schemas.microsoft.com/office/drawing/2014/main" id="{403CF20C-EE3C-FC8A-9359-5FCBCE57539F}"/>
              </a:ext>
            </a:extLst>
          </p:cNvPr>
          <p:cNvPicPr>
            <a:picLocks noGrp="1" noChangeAspect="1"/>
          </p:cNvPicPr>
          <p:nvPr>
            <p:ph idx="1"/>
          </p:nvPr>
        </p:nvPicPr>
        <p:blipFill>
          <a:blip r:embed="rId2"/>
          <a:stretch>
            <a:fillRect/>
          </a:stretch>
        </p:blipFill>
        <p:spPr>
          <a:xfrm>
            <a:off x="0" y="2120900"/>
            <a:ext cx="12191999" cy="4737100"/>
          </a:xfrm>
          <a:prstGeom prst="rect">
            <a:avLst/>
          </a:prstGeom>
        </p:spPr>
      </p:pic>
    </p:spTree>
    <p:extLst>
      <p:ext uri="{BB962C8B-B14F-4D97-AF65-F5344CB8AC3E}">
        <p14:creationId xmlns:p14="http://schemas.microsoft.com/office/powerpoint/2010/main" val="16296173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E3217DC-E1D7-7205-18E7-D63949B403F6}"/>
              </a:ext>
            </a:extLst>
          </p:cNvPr>
          <p:cNvPicPr>
            <a:picLocks noGrp="1" noChangeAspect="1"/>
          </p:cNvPicPr>
          <p:nvPr>
            <p:ph idx="1"/>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15205587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7D76359-3991-AF39-DFC5-D4ADF641FC7B}"/>
              </a:ext>
            </a:extLst>
          </p:cNvPr>
          <p:cNvPicPr>
            <a:picLocks noGrp="1" noChangeAspect="1"/>
          </p:cNvPicPr>
          <p:nvPr>
            <p:ph idx="1"/>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4106105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F02015D-2352-A923-80FE-8893DA59F6E8}"/>
              </a:ext>
            </a:extLst>
          </p:cNvPr>
          <p:cNvPicPr>
            <a:picLocks noGrp="1" noChangeAspect="1"/>
          </p:cNvPicPr>
          <p:nvPr>
            <p:ph idx="1"/>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212631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1BA3A8A-E9D6-1744-3329-CADBB4F2E75B}"/>
              </a:ext>
            </a:extLst>
          </p:cNvPr>
          <p:cNvPicPr>
            <a:picLocks noGrp="1" noChangeAspect="1"/>
          </p:cNvPicPr>
          <p:nvPr>
            <p:ph idx="1"/>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613609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2D0F3E1-AD7C-0FCE-E4D4-DD7DF96DB8FC}"/>
              </a:ext>
            </a:extLst>
          </p:cNvPr>
          <p:cNvPicPr>
            <a:picLocks noGrp="1" noChangeAspect="1"/>
          </p:cNvPicPr>
          <p:nvPr>
            <p:ph idx="1"/>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251256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0689B-506E-E828-107B-1B4573FA318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DB40252-3962-F3E4-AE07-76BA0AD694DE}"/>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37D45E4E-6858-F99C-6756-7ACCD48EFC1A}"/>
              </a:ext>
            </a:extLst>
          </p:cNvPr>
          <p:cNvPicPr>
            <a:picLocks noChangeAspect="1"/>
          </p:cNvPicPr>
          <p:nvPr/>
        </p:nvPicPr>
        <p:blipFill>
          <a:blip r:embed="rId2"/>
          <a:stretch>
            <a:fillRect/>
          </a:stretch>
        </p:blipFill>
        <p:spPr>
          <a:xfrm>
            <a:off x="3868" y="0"/>
            <a:ext cx="12184264" cy="6858000"/>
          </a:xfrm>
          <a:prstGeom prst="rect">
            <a:avLst/>
          </a:prstGeom>
        </p:spPr>
      </p:pic>
    </p:spTree>
    <p:extLst>
      <p:ext uri="{BB962C8B-B14F-4D97-AF65-F5344CB8AC3E}">
        <p14:creationId xmlns:p14="http://schemas.microsoft.com/office/powerpoint/2010/main" val="25490335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11E9-DF64-9563-D770-9A9DED1FFE4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3ABB29B-7696-3E48-8E3C-0DB8FC640376}"/>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3D7F256E-0CD2-0428-0C88-EC4EBF109D27}"/>
              </a:ext>
            </a:extLst>
          </p:cNvPr>
          <p:cNvPicPr>
            <a:picLocks noChangeAspect="1"/>
          </p:cNvPicPr>
          <p:nvPr/>
        </p:nvPicPr>
        <p:blipFill>
          <a:blip r:embed="rId2"/>
          <a:stretch>
            <a:fillRect/>
          </a:stretch>
        </p:blipFill>
        <p:spPr>
          <a:xfrm>
            <a:off x="3868" y="0"/>
            <a:ext cx="12184264" cy="6858000"/>
          </a:xfrm>
          <a:prstGeom prst="rect">
            <a:avLst/>
          </a:prstGeom>
        </p:spPr>
      </p:pic>
    </p:spTree>
    <p:extLst>
      <p:ext uri="{BB962C8B-B14F-4D97-AF65-F5344CB8AC3E}">
        <p14:creationId xmlns:p14="http://schemas.microsoft.com/office/powerpoint/2010/main" val="924169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DB198-5260-CDF8-733A-0472BDA2F09D}"/>
              </a:ext>
            </a:extLst>
          </p:cNvPr>
          <p:cNvSpPr>
            <a:spLocks noGrp="1"/>
          </p:cNvSpPr>
          <p:nvPr>
            <p:ph type="title"/>
          </p:nvPr>
        </p:nvSpPr>
        <p:spPr/>
        <p:txBody>
          <a:bodyPr/>
          <a:lstStyle/>
          <a:p>
            <a:r>
              <a:rPr lang="en-US" dirty="0"/>
              <a:t>What is Jenkins CI/CD Pipeline?</a:t>
            </a:r>
            <a:endParaRPr lang="en-IN" dirty="0"/>
          </a:p>
        </p:txBody>
      </p:sp>
      <p:sp>
        <p:nvSpPr>
          <p:cNvPr id="3" name="Content Placeholder 2">
            <a:extLst>
              <a:ext uri="{FF2B5EF4-FFF2-40B4-BE49-F238E27FC236}">
                <a16:creationId xmlns:a16="http://schemas.microsoft.com/office/drawing/2014/main" id="{D4DE8EFF-923A-99B9-F216-60C7305E42C9}"/>
              </a:ext>
            </a:extLst>
          </p:cNvPr>
          <p:cNvSpPr>
            <a:spLocks noGrp="1"/>
          </p:cNvSpPr>
          <p:nvPr>
            <p:ph idx="1"/>
          </p:nvPr>
        </p:nvSpPr>
        <p:spPr/>
        <p:txBody>
          <a:bodyPr/>
          <a:lstStyle/>
          <a:p>
            <a:r>
              <a:rPr lang="en-US" dirty="0"/>
              <a:t>Jenkins CI/CD stands for Continuous Integration / Continuous Deployment first let us try to understand what is a pipeline. In computing, a pipeline is a set of stages or processes linked together to form a processing system. Each stage in the pipeline takes an input, processes it in accordance with a set of rules, and then sends the outputs to the stage that follows. Frequently, the pipeline’s overall output is its final step’s output. like the procedures outlined below</a:t>
            </a:r>
          </a:p>
          <a:p>
            <a:endParaRPr lang="en-US" dirty="0"/>
          </a:p>
          <a:p>
            <a:r>
              <a:rPr lang="en-US" dirty="0"/>
              <a:t>Test code</a:t>
            </a:r>
          </a:p>
          <a:p>
            <a:r>
              <a:rPr lang="en-US" dirty="0"/>
              <a:t>Build Application</a:t>
            </a:r>
          </a:p>
          <a:p>
            <a:r>
              <a:rPr lang="en-US" dirty="0"/>
              <a:t>Push Repository</a:t>
            </a:r>
          </a:p>
          <a:p>
            <a:r>
              <a:rPr lang="en-US" dirty="0"/>
              <a:t>Deploy to Server</a:t>
            </a:r>
            <a:endParaRPr lang="en-IN" dirty="0"/>
          </a:p>
        </p:txBody>
      </p:sp>
    </p:spTree>
    <p:extLst>
      <p:ext uri="{BB962C8B-B14F-4D97-AF65-F5344CB8AC3E}">
        <p14:creationId xmlns:p14="http://schemas.microsoft.com/office/powerpoint/2010/main" val="8998246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84137A-AF62-5931-AB2F-8372A7657D62}"/>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82B0FD1A-D783-2043-761D-E434624EA534}"/>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4346207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46EA9E-3787-F91B-60E3-1666C66EA9B0}"/>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06381FE4-D839-3F45-C27C-9460A2E77184}"/>
              </a:ext>
            </a:extLst>
          </p:cNvPr>
          <p:cNvPicPr>
            <a:picLocks noChangeAspect="1"/>
          </p:cNvPicPr>
          <p:nvPr/>
        </p:nvPicPr>
        <p:blipFill>
          <a:blip r:embed="rId2"/>
          <a:stretch>
            <a:fillRect/>
          </a:stretch>
        </p:blipFill>
        <p:spPr>
          <a:xfrm>
            <a:off x="0" y="-104931"/>
            <a:ext cx="12192000" cy="6962931"/>
          </a:xfrm>
          <a:prstGeom prst="rect">
            <a:avLst/>
          </a:prstGeom>
        </p:spPr>
      </p:pic>
    </p:spTree>
    <p:extLst>
      <p:ext uri="{BB962C8B-B14F-4D97-AF65-F5344CB8AC3E}">
        <p14:creationId xmlns:p14="http://schemas.microsoft.com/office/powerpoint/2010/main" val="22854400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6CAAD-7269-1783-4DBF-FB82573987E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2C9FC9B-4EF3-643C-8D6F-E6C692C7B0B5}"/>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C7460718-641F-771E-680B-4FABA66AAE79}"/>
              </a:ext>
            </a:extLst>
          </p:cNvPr>
          <p:cNvPicPr>
            <a:picLocks noChangeAspect="1"/>
          </p:cNvPicPr>
          <p:nvPr/>
        </p:nvPicPr>
        <p:blipFill>
          <a:blip r:embed="rId2"/>
          <a:stretch>
            <a:fillRect/>
          </a:stretch>
        </p:blipFill>
        <p:spPr>
          <a:xfrm>
            <a:off x="3868" y="0"/>
            <a:ext cx="12184264" cy="6858000"/>
          </a:xfrm>
          <a:prstGeom prst="rect">
            <a:avLst/>
          </a:prstGeom>
        </p:spPr>
      </p:pic>
    </p:spTree>
    <p:extLst>
      <p:ext uri="{BB962C8B-B14F-4D97-AF65-F5344CB8AC3E}">
        <p14:creationId xmlns:p14="http://schemas.microsoft.com/office/powerpoint/2010/main" val="7673305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3F7690-30C5-B7CA-A0CB-C341B99EDFCC}"/>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392A9DD2-341E-B9F5-BB30-81AC3E357179}"/>
              </a:ext>
            </a:extLst>
          </p:cNvPr>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13894495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F0E925-84BD-E797-362D-87388F91E776}"/>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F047153A-A7F3-999A-FBAA-553AED14FA3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973657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39FC84-ACE8-4A91-9E9A-B2D9BD5BC9BC}"/>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51B81429-9771-6722-A1D2-AEA9E096F95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817724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6399DC-D81B-7946-3389-0ED5BB6EB463}"/>
              </a:ext>
            </a:extLst>
          </p:cNvPr>
          <p:cNvPicPr>
            <a:picLocks noChangeAspect="1"/>
          </p:cNvPicPr>
          <p:nvPr/>
        </p:nvPicPr>
        <p:blipFill>
          <a:blip r:embed="rId2"/>
          <a:stretch>
            <a:fillRect/>
          </a:stretch>
        </p:blipFill>
        <p:spPr>
          <a:xfrm>
            <a:off x="2151546" y="2892505"/>
            <a:ext cx="7888908" cy="1072989"/>
          </a:xfrm>
          <a:prstGeom prst="rect">
            <a:avLst/>
          </a:prstGeom>
        </p:spPr>
      </p:pic>
      <p:pic>
        <p:nvPicPr>
          <p:cNvPr id="5" name="Picture 4">
            <a:extLst>
              <a:ext uri="{FF2B5EF4-FFF2-40B4-BE49-F238E27FC236}">
                <a16:creationId xmlns:a16="http://schemas.microsoft.com/office/drawing/2014/main" id="{771890C3-9F01-2F8A-BEDE-5C258E352517}"/>
              </a:ext>
            </a:extLst>
          </p:cNvPr>
          <p:cNvPicPr>
            <a:picLocks noChangeAspect="1"/>
          </p:cNvPicPr>
          <p:nvPr/>
        </p:nvPicPr>
        <p:blipFill>
          <a:blip r:embed="rId3"/>
          <a:stretch>
            <a:fillRect/>
          </a:stretch>
        </p:blipFill>
        <p:spPr>
          <a:xfrm>
            <a:off x="0" y="0"/>
            <a:ext cx="12192000" cy="6857999"/>
          </a:xfrm>
          <a:prstGeom prst="rect">
            <a:avLst/>
          </a:prstGeom>
        </p:spPr>
      </p:pic>
    </p:spTree>
    <p:extLst>
      <p:ext uri="{BB962C8B-B14F-4D97-AF65-F5344CB8AC3E}">
        <p14:creationId xmlns:p14="http://schemas.microsoft.com/office/powerpoint/2010/main" val="17680585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EAD3E0-6E39-25FD-0882-7FF52C68099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29454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5AE21-0808-BFF7-5888-11598FCCA1F6}"/>
              </a:ext>
            </a:extLst>
          </p:cNvPr>
          <p:cNvSpPr>
            <a:spLocks noGrp="1"/>
          </p:cNvSpPr>
          <p:nvPr>
            <p:ph type="title"/>
          </p:nvPr>
        </p:nvSpPr>
        <p:spPr>
          <a:xfrm>
            <a:off x="531876" y="0"/>
            <a:ext cx="11660124" cy="1609344"/>
          </a:xfrm>
        </p:spPr>
        <p:txBody>
          <a:bodyPr/>
          <a:lstStyle/>
          <a:p>
            <a:r>
              <a:rPr lang="en-US" dirty="0"/>
              <a:t>What is Jenkins Continuous Integration (CI)?</a:t>
            </a:r>
            <a:endParaRPr lang="en-IN" dirty="0"/>
          </a:p>
        </p:txBody>
      </p:sp>
      <p:sp>
        <p:nvSpPr>
          <p:cNvPr id="3" name="Content Placeholder 2">
            <a:extLst>
              <a:ext uri="{FF2B5EF4-FFF2-40B4-BE49-F238E27FC236}">
                <a16:creationId xmlns:a16="http://schemas.microsoft.com/office/drawing/2014/main" id="{B27C4D0E-97AC-382E-2B0E-61E15618DD2B}"/>
              </a:ext>
            </a:extLst>
          </p:cNvPr>
          <p:cNvSpPr>
            <a:spLocks noGrp="1"/>
          </p:cNvSpPr>
          <p:nvPr>
            <p:ph idx="1"/>
          </p:nvPr>
        </p:nvSpPr>
        <p:spPr>
          <a:xfrm>
            <a:off x="531876" y="1969108"/>
            <a:ext cx="11128248" cy="4562856"/>
          </a:xfrm>
        </p:spPr>
        <p:txBody>
          <a:bodyPr/>
          <a:lstStyle/>
          <a:p>
            <a:r>
              <a:rPr lang="en-US" dirty="0"/>
              <a:t>Jenkins Continuous integration means whenever new code is committed to remote repositories like GitHub, GitLab, etc. Continuous Integration (CI) will continuously build, tested, and merged into a shared repository.</a:t>
            </a:r>
          </a:p>
          <a:p>
            <a:endParaRPr lang="en-US" dirty="0"/>
          </a:p>
          <a:p>
            <a:r>
              <a:rPr lang="en-US" dirty="0"/>
              <a:t>Benefits of Continuous Integration (CI)</a:t>
            </a:r>
          </a:p>
          <a:p>
            <a:r>
              <a:rPr lang="en-US" dirty="0"/>
              <a:t>We can maintain the reports of the projects</a:t>
            </a:r>
          </a:p>
          <a:p>
            <a:r>
              <a:rPr lang="en-US" dirty="0"/>
              <a:t>Deployments can be made within the given time</a:t>
            </a:r>
          </a:p>
          <a:p>
            <a:r>
              <a:rPr lang="en-US" dirty="0"/>
              <a:t>Bugs can be found quickly</a:t>
            </a:r>
            <a:endParaRPr lang="en-IN" dirty="0"/>
          </a:p>
        </p:txBody>
      </p:sp>
    </p:spTree>
    <p:extLst>
      <p:ext uri="{BB962C8B-B14F-4D97-AF65-F5344CB8AC3E}">
        <p14:creationId xmlns:p14="http://schemas.microsoft.com/office/powerpoint/2010/main" val="1611037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5B666-88ED-6566-457F-4B45C02229C4}"/>
              </a:ext>
            </a:extLst>
          </p:cNvPr>
          <p:cNvSpPr>
            <a:spLocks noGrp="1"/>
          </p:cNvSpPr>
          <p:nvPr>
            <p:ph type="title"/>
          </p:nvPr>
        </p:nvSpPr>
        <p:spPr/>
        <p:txBody>
          <a:bodyPr/>
          <a:lstStyle/>
          <a:p>
            <a:r>
              <a:rPr lang="en-US" dirty="0"/>
              <a:t>What is Jenkins Continuous Deployment/Delivery (CD)?</a:t>
            </a:r>
            <a:endParaRPr lang="en-IN" dirty="0"/>
          </a:p>
        </p:txBody>
      </p:sp>
      <p:sp>
        <p:nvSpPr>
          <p:cNvPr id="3" name="Content Placeholder 2">
            <a:extLst>
              <a:ext uri="{FF2B5EF4-FFF2-40B4-BE49-F238E27FC236}">
                <a16:creationId xmlns:a16="http://schemas.microsoft.com/office/drawing/2014/main" id="{131BEBE4-B1DD-803A-FD97-23BC0B1716F9}"/>
              </a:ext>
            </a:extLst>
          </p:cNvPr>
          <p:cNvSpPr>
            <a:spLocks noGrp="1"/>
          </p:cNvSpPr>
          <p:nvPr>
            <p:ph idx="1"/>
          </p:nvPr>
        </p:nvSpPr>
        <p:spPr/>
        <p:txBody>
          <a:bodyPr/>
          <a:lstStyle/>
          <a:p>
            <a:r>
              <a:rPr lang="en-US" dirty="0"/>
              <a:t>Continuous Deployment</a:t>
            </a:r>
          </a:p>
          <a:p>
            <a:r>
              <a:rPr lang="en-US" dirty="0"/>
              <a:t>Continuous Deployment means automating the further stages of the pipeline automatically or manually deploying the application/code to different environments like Dev, Test, and Production. Automating the build is the main component of Continuous Integration and Continuous Deployment.</a:t>
            </a:r>
          </a:p>
          <a:p>
            <a:endParaRPr lang="en-US" dirty="0"/>
          </a:p>
          <a:p>
            <a:r>
              <a:rPr lang="en-US" dirty="0"/>
              <a:t>Continuous Delivery</a:t>
            </a:r>
          </a:p>
          <a:p>
            <a:r>
              <a:rPr lang="en-US" dirty="0"/>
              <a:t>Each and every build that passed all automated tests and was able to be fully automated and delivered into production only required one click of human intervention is called Continuous Delivery.</a:t>
            </a:r>
            <a:endParaRPr lang="en-IN" dirty="0"/>
          </a:p>
        </p:txBody>
      </p:sp>
    </p:spTree>
    <p:extLst>
      <p:ext uri="{BB962C8B-B14F-4D97-AF65-F5344CB8AC3E}">
        <p14:creationId xmlns:p14="http://schemas.microsoft.com/office/powerpoint/2010/main" val="2988205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518511-306E-0BFB-2AA6-37653A9917D5}"/>
              </a:ext>
            </a:extLst>
          </p:cNvPr>
          <p:cNvSpPr>
            <a:spLocks noGrp="1"/>
          </p:cNvSpPr>
          <p:nvPr>
            <p:ph type="title"/>
          </p:nvPr>
        </p:nvSpPr>
        <p:spPr>
          <a:xfrm>
            <a:off x="0" y="1"/>
            <a:ext cx="12192000" cy="1064302"/>
          </a:xfrm>
        </p:spPr>
        <p:txBody>
          <a:bodyPr>
            <a:normAutofit/>
          </a:bodyPr>
          <a:lstStyle/>
          <a:p>
            <a:r>
              <a:rPr lang="en-US" dirty="0"/>
              <a:t>Advantages and Disadvantages of Jenkins</a:t>
            </a:r>
            <a:endParaRPr lang="en-IN" dirty="0"/>
          </a:p>
        </p:txBody>
      </p:sp>
      <p:sp>
        <p:nvSpPr>
          <p:cNvPr id="5" name="Text Placeholder 4">
            <a:extLst>
              <a:ext uri="{FF2B5EF4-FFF2-40B4-BE49-F238E27FC236}">
                <a16:creationId xmlns:a16="http://schemas.microsoft.com/office/drawing/2014/main" id="{A193E8F4-2CF2-1028-C71E-7A2BF400A1EC}"/>
              </a:ext>
            </a:extLst>
          </p:cNvPr>
          <p:cNvSpPr>
            <a:spLocks noGrp="1"/>
          </p:cNvSpPr>
          <p:nvPr>
            <p:ph type="body" idx="1"/>
          </p:nvPr>
        </p:nvSpPr>
        <p:spPr>
          <a:xfrm>
            <a:off x="0" y="1058907"/>
            <a:ext cx="5824728" cy="640080"/>
          </a:xfrm>
        </p:spPr>
        <p:txBody>
          <a:bodyPr/>
          <a:lstStyle/>
          <a:p>
            <a:r>
              <a:rPr lang="en-IN" dirty="0"/>
              <a:t>Advantages of Jenkins</a:t>
            </a:r>
          </a:p>
        </p:txBody>
      </p:sp>
      <p:sp>
        <p:nvSpPr>
          <p:cNvPr id="6" name="Content Placeholder 5">
            <a:extLst>
              <a:ext uri="{FF2B5EF4-FFF2-40B4-BE49-F238E27FC236}">
                <a16:creationId xmlns:a16="http://schemas.microsoft.com/office/drawing/2014/main" id="{4FBD9AE5-8060-6120-CD51-C981DE9B7B8A}"/>
              </a:ext>
            </a:extLst>
          </p:cNvPr>
          <p:cNvSpPr>
            <a:spLocks noGrp="1"/>
          </p:cNvSpPr>
          <p:nvPr>
            <p:ph sz="half" idx="2"/>
          </p:nvPr>
        </p:nvSpPr>
        <p:spPr>
          <a:xfrm>
            <a:off x="0" y="1698987"/>
            <a:ext cx="5824728" cy="5159012"/>
          </a:xfrm>
        </p:spPr>
        <p:txBody>
          <a:bodyPr/>
          <a:lstStyle/>
          <a:p>
            <a:r>
              <a:rPr lang="en-US" dirty="0"/>
              <a:t>Automates build, test, and deployment processes.</a:t>
            </a:r>
          </a:p>
          <a:p>
            <a:r>
              <a:rPr lang="en-US" dirty="0"/>
              <a:t>Supports continuous integration and continuous.</a:t>
            </a:r>
          </a:p>
          <a:p>
            <a:r>
              <a:rPr lang="en-IN" dirty="0"/>
              <a:t>delivery (CI/CD) pipelines.</a:t>
            </a:r>
          </a:p>
          <a:p>
            <a:r>
              <a:rPr lang="en-US" dirty="0"/>
              <a:t>Provides extensive plugin ecosystem for customization.</a:t>
            </a:r>
          </a:p>
          <a:p>
            <a:r>
              <a:rPr lang="en-US" dirty="0"/>
              <a:t>Facilitates collaboration and team productivity.</a:t>
            </a:r>
          </a:p>
          <a:p>
            <a:r>
              <a:rPr lang="en-US" dirty="0"/>
              <a:t>Enables monitoring and reporting of build statuses.</a:t>
            </a:r>
          </a:p>
          <a:p>
            <a:r>
              <a:rPr lang="en-US" dirty="0"/>
              <a:t>Helps in detecting and fixing bugs early.</a:t>
            </a:r>
            <a:endParaRPr lang="en-IN" dirty="0"/>
          </a:p>
        </p:txBody>
      </p:sp>
      <p:sp>
        <p:nvSpPr>
          <p:cNvPr id="7" name="Text Placeholder 6">
            <a:extLst>
              <a:ext uri="{FF2B5EF4-FFF2-40B4-BE49-F238E27FC236}">
                <a16:creationId xmlns:a16="http://schemas.microsoft.com/office/drawing/2014/main" id="{8C429F07-DB87-2AC0-DB3A-07DBAA716DF4}"/>
              </a:ext>
            </a:extLst>
          </p:cNvPr>
          <p:cNvSpPr>
            <a:spLocks noGrp="1"/>
          </p:cNvSpPr>
          <p:nvPr>
            <p:ph type="body" sz="quarter" idx="3"/>
          </p:nvPr>
        </p:nvSpPr>
        <p:spPr>
          <a:xfrm>
            <a:off x="6367272" y="1058907"/>
            <a:ext cx="5824728" cy="640080"/>
          </a:xfrm>
        </p:spPr>
        <p:txBody>
          <a:bodyPr/>
          <a:lstStyle/>
          <a:p>
            <a:r>
              <a:rPr lang="en-IN" dirty="0"/>
              <a:t>Disadvantages of Jenkins</a:t>
            </a:r>
          </a:p>
        </p:txBody>
      </p:sp>
      <p:sp>
        <p:nvSpPr>
          <p:cNvPr id="8" name="Content Placeholder 7">
            <a:extLst>
              <a:ext uri="{FF2B5EF4-FFF2-40B4-BE49-F238E27FC236}">
                <a16:creationId xmlns:a16="http://schemas.microsoft.com/office/drawing/2014/main" id="{C7E90F2F-4AA8-C845-5865-DC8A218C16B7}"/>
              </a:ext>
            </a:extLst>
          </p:cNvPr>
          <p:cNvSpPr>
            <a:spLocks noGrp="1"/>
          </p:cNvSpPr>
          <p:nvPr>
            <p:ph sz="quarter" idx="4"/>
          </p:nvPr>
        </p:nvSpPr>
        <p:spPr>
          <a:xfrm>
            <a:off x="6364224" y="1698987"/>
            <a:ext cx="5824728" cy="5159012"/>
          </a:xfrm>
        </p:spPr>
        <p:txBody>
          <a:bodyPr/>
          <a:lstStyle/>
          <a:p>
            <a:r>
              <a:rPr lang="en-US" dirty="0"/>
              <a:t>Requires initial setup and configuration.</a:t>
            </a:r>
          </a:p>
          <a:p>
            <a:r>
              <a:rPr lang="en-US" dirty="0"/>
              <a:t>Can be complex to manage for large projects or teams.</a:t>
            </a:r>
          </a:p>
          <a:p>
            <a:r>
              <a:rPr lang="en-US" dirty="0"/>
              <a:t>Requires dedicated infrastructure and maintenance.</a:t>
            </a:r>
          </a:p>
          <a:p>
            <a:r>
              <a:rPr lang="en-US" dirty="0"/>
              <a:t>May encounter plugin compatibility issues.</a:t>
            </a:r>
          </a:p>
          <a:p>
            <a:r>
              <a:rPr lang="en-US" dirty="0"/>
              <a:t>Steeper learning curve for beginners.</a:t>
            </a:r>
          </a:p>
          <a:p>
            <a:r>
              <a:rPr lang="en-US" dirty="0"/>
              <a:t>Can lead to dependency on automation.</a:t>
            </a:r>
          </a:p>
          <a:p>
            <a:r>
              <a:rPr lang="en-US" dirty="0"/>
              <a:t>May require additional resources for optimal performance.</a:t>
            </a:r>
          </a:p>
          <a:p>
            <a:r>
              <a:rPr lang="en-US" dirty="0"/>
              <a:t>Risk of security vulnerabilities if not properly configured.</a:t>
            </a:r>
            <a:endParaRPr lang="en-IN" dirty="0"/>
          </a:p>
        </p:txBody>
      </p:sp>
    </p:spTree>
    <p:extLst>
      <p:ext uri="{BB962C8B-B14F-4D97-AF65-F5344CB8AC3E}">
        <p14:creationId xmlns:p14="http://schemas.microsoft.com/office/powerpoint/2010/main" val="28605263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224</TotalTime>
  <Words>2270</Words>
  <Application>Microsoft Office PowerPoint</Application>
  <PresentationFormat>Widescreen</PresentationFormat>
  <Paragraphs>231</Paragraphs>
  <Slides>67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67</vt:i4>
      </vt:variant>
    </vt:vector>
  </HeadingPairs>
  <TitlesOfParts>
    <vt:vector size="72" baseType="lpstr">
      <vt:lpstr>Rockwell</vt:lpstr>
      <vt:lpstr>Rockwell Condensed</vt:lpstr>
      <vt:lpstr>sohne</vt:lpstr>
      <vt:lpstr>Wingdings</vt:lpstr>
      <vt:lpstr>Wood Type</vt:lpstr>
      <vt:lpstr>       Project-1</vt:lpstr>
      <vt:lpstr>Deploy swiggy application by using Jenkins &amp;&amp; docker</vt:lpstr>
      <vt:lpstr>PowerPoint Presentation</vt:lpstr>
      <vt:lpstr>What is Jenkins?</vt:lpstr>
      <vt:lpstr>Why Organizations use Jenkins?</vt:lpstr>
      <vt:lpstr>What is Jenkins CI/CD Pipeline?</vt:lpstr>
      <vt:lpstr>What is Jenkins Continuous Integration (CI)?</vt:lpstr>
      <vt:lpstr>What is Jenkins Continuous Deployment/Delivery (CD)?</vt:lpstr>
      <vt:lpstr>Advantages and Disadvantages of Jenkins</vt:lpstr>
      <vt:lpstr>       Docker </vt:lpstr>
      <vt:lpstr>PowerPoint Presentation</vt:lpstr>
      <vt:lpstr>What is Docker?</vt:lpstr>
      <vt:lpstr>Why Docker is popular?</vt:lpstr>
      <vt:lpstr>Key Components of Docker</vt:lpstr>
      <vt:lpstr>What is Docker Architecture and How Docker Works?</vt:lpstr>
      <vt:lpstr>Docker Architecture </vt:lpstr>
      <vt:lpstr>Docker Commands</vt:lpstr>
      <vt:lpstr>Use Cases of Docker </vt:lpstr>
      <vt:lpstr>  Sonarqube &amp;&amp;     sonar analysis</vt:lpstr>
      <vt:lpstr>PowerPoint Presentation</vt:lpstr>
      <vt:lpstr>What is SonarQube?</vt:lpstr>
      <vt:lpstr>Why SonarQube is Important?</vt:lpstr>
      <vt:lpstr>What is sonar analysis?</vt:lpstr>
      <vt:lpstr>Step 1 — Create an EC2 instance</vt:lpstr>
      <vt:lpstr>Click “Launch Instance” to begin the process of creating an EC2 instance.</vt:lpstr>
      <vt:lpstr>Give the instance a name</vt:lpstr>
      <vt:lpstr>Choose the Amazon machine image which should be selected by default.</vt:lpstr>
      <vt:lpstr>In the configure key pair step, you have the option of selecting an existing key pair or creating a new one as shown in the image below:</vt:lpstr>
      <vt:lpstr>PowerPoint Presentation</vt:lpstr>
      <vt:lpstr>In the network settings, you can select an existing security group or create a new one as shown in the image below:</vt:lpstr>
      <vt:lpstr>Configure storage should be set by default</vt:lpstr>
      <vt:lpstr>In the summary you can review the setup configuration. Then, click launch instance to start an EC2 instance.</vt:lpstr>
      <vt:lpstr>Step 2 — Configure security group</vt:lpstr>
      <vt:lpstr>Select the Edit inbound rules</vt:lpstr>
      <vt:lpstr>click Add rule then add the rule as highlighted in the image below. Then click the save rules to apply the changes</vt:lpstr>
      <vt:lpstr>Step 3 —  Connect your EC2 instance using ssh </vt:lpstr>
      <vt:lpstr>Jenkins installation path</vt:lpstr>
      <vt:lpstr>PowerPoint Presentation</vt:lpstr>
      <vt:lpstr>Docker installation path</vt:lpstr>
      <vt:lpstr>PowerPoint Presentation</vt:lpstr>
      <vt:lpstr>PowerPoint Presentation</vt:lpstr>
      <vt:lpstr>PowerPoint Presentation</vt:lpstr>
      <vt:lpstr>PowerPoint Presentation</vt:lpstr>
      <vt:lpstr>Step 1: Log in to the Jenkins dashboard</vt:lpstr>
      <vt:lpstr>Step 2: Create the Jenkins pipeline</vt:lpstr>
      <vt:lpstr>Step 3: Configure pipeline options</vt:lpstr>
      <vt:lpstr>Step 4: Create a pipeline script</vt:lpstr>
      <vt:lpstr>PowerPoint Presentation</vt:lpstr>
      <vt:lpstr>PowerPoint Presentation</vt:lpstr>
      <vt:lpstr>PowerPoint Presentation</vt:lpstr>
      <vt:lpstr>PowerPoint Presentation</vt:lpstr>
      <vt:lpstr>Step 5: Trigger the pipeline manually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Prasanth Pasupuleti</dc:creator>
  <cp:lastModifiedBy>Prasanth Pasupuleti</cp:lastModifiedBy>
  <cp:revision>4</cp:revision>
  <dcterms:created xsi:type="dcterms:W3CDTF">2025-02-20T11:04:14Z</dcterms:created>
  <dcterms:modified xsi:type="dcterms:W3CDTF">2025-02-21T05:53:13Z</dcterms:modified>
</cp:coreProperties>
</file>